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20" r:id="rId3"/>
    <p:sldMasterId id="2147483752" r:id="rId4"/>
    <p:sldMasterId id="2147483778" r:id="rId5"/>
    <p:sldMasterId id="2147483806" r:id="rId6"/>
    <p:sldMasterId id="2147483819" r:id="rId7"/>
    <p:sldMasterId id="2147483847" r:id="rId8"/>
  </p:sldMasterIdLst>
  <p:notesMasterIdLst>
    <p:notesMasterId r:id="rId21"/>
  </p:notesMasterIdLst>
  <p:sldIdLst>
    <p:sldId id="256" r:id="rId9"/>
    <p:sldId id="295" r:id="rId10"/>
    <p:sldId id="290" r:id="rId11"/>
    <p:sldId id="280" r:id="rId12"/>
    <p:sldId id="281" r:id="rId13"/>
    <p:sldId id="288" r:id="rId14"/>
    <p:sldId id="284" r:id="rId15"/>
    <p:sldId id="287" r:id="rId16"/>
    <p:sldId id="296" r:id="rId17"/>
    <p:sldId id="298" r:id="rId18"/>
    <p:sldId id="299" r:id="rId19"/>
    <p:sldId id="297" r:id="rId20"/>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76025" autoAdjust="0"/>
  </p:normalViewPr>
  <p:slideViewPr>
    <p:cSldViewPr snapToGrid="0">
      <p:cViewPr varScale="1">
        <p:scale>
          <a:sx n="85" d="100"/>
          <a:sy n="85" d="100"/>
        </p:scale>
        <p:origin x="774" y="78"/>
      </p:cViewPr>
      <p:guideLst/>
    </p:cSldViewPr>
  </p:slideViewPr>
  <p:notesTextViewPr>
    <p:cViewPr>
      <p:scale>
        <a:sx n="125" d="100"/>
        <a:sy n="125" d="100"/>
      </p:scale>
      <p:origin x="0" y="0"/>
    </p:cViewPr>
  </p:notesTextViewPr>
  <p:sorterViewPr>
    <p:cViewPr>
      <p:scale>
        <a:sx n="100" d="100"/>
        <a:sy n="100" d="100"/>
      </p:scale>
      <p:origin x="0" y="-4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B8565-D224-46D9-82A9-82AAC7130D9E}" type="datetimeFigureOut">
              <a:rPr lang="en-GB" smtClean="0"/>
              <a:t>12/01/2016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50DED-DCA7-4FEB-963B-213043C0BDDE}" type="slidenum">
              <a:rPr lang="en-GB" smtClean="0"/>
              <a:t>‹#›</a:t>
            </a:fld>
            <a:endParaRPr lang="en-GB"/>
          </a:p>
        </p:txBody>
      </p:sp>
    </p:spTree>
    <p:extLst>
      <p:ext uri="{BB962C8B-B14F-4D97-AF65-F5344CB8AC3E}">
        <p14:creationId xmlns:p14="http://schemas.microsoft.com/office/powerpoint/2010/main" val="1870472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endParaRPr lang="en-US" sz="1400" baseline="0" dirty="0"/>
          </a:p>
        </p:txBody>
      </p:sp>
      <p:sp>
        <p:nvSpPr>
          <p:cNvPr id="4" name="Header Placeholder 3"/>
          <p:cNvSpPr>
            <a:spLocks noGrp="1"/>
          </p:cNvSpPr>
          <p:nvPr>
            <p:ph type="hdr" sz="quarter"/>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4"/>
          </p:nvPr>
        </p:nvSpPr>
        <p:spPr/>
        <p:txBody>
          <a:bodyPr/>
          <a:lstStyle/>
          <a:p>
            <a:pPr marL="0" marR="0" lvl="0" indent="0" defTabSz="9310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sz="quarter" idx="1"/>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F7733D6C-4BFC-AD4C-B77E-9F18E9698CDB}" type="datetime1">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1/12/2016</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
        <p:nvSpPr>
          <p:cNvPr id="7" name="Slide Number Placeholder 6"/>
          <p:cNvSpPr>
            <a:spLocks noGrp="1"/>
          </p:cNvSpPr>
          <p:nvPr>
            <p:ph type="sldNum" sz="quarter" idx="5"/>
          </p:nvPr>
        </p:nvSpPr>
        <p:spPr/>
        <p:txBody>
          <a:bodyPr/>
          <a:lstStyle>
            <a:lvl1pPr eaLnBrk="0" hangingPunct="0">
              <a:defRPr sz="2400">
                <a:solidFill>
                  <a:schemeClr val="tx1"/>
                </a:solidFill>
                <a:latin typeface="Segoe UI" charset="0"/>
                <a:ea typeface="ＭＳ Ｐゴシック"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fld id="{56730852-60DF-A64A-BAD3-05EA9A4B1A18}" type="slidenum">
              <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prstClr val="black"/>
              </a:solidFill>
              <a:effectLst/>
              <a:uLnTx/>
              <a:uFillTx/>
              <a:latin typeface="Calibri" charset="0"/>
              <a:ea typeface="ＭＳ Ｐゴシック" charset="0"/>
              <a:cs typeface="MS PGothic" charset="0"/>
            </a:endParaRPr>
          </a:p>
        </p:txBody>
      </p:sp>
    </p:spTree>
    <p:extLst>
      <p:ext uri="{BB962C8B-B14F-4D97-AF65-F5344CB8AC3E}">
        <p14:creationId xmlns:p14="http://schemas.microsoft.com/office/powerpoint/2010/main" val="3541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94234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2029685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a:ln>
                  <a:noFill/>
                </a:ln>
                <a:solidFill>
                  <a:prstClr val="black"/>
                </a:solidFill>
                <a:effectLst/>
                <a:uLnTx/>
                <a:uFillTx/>
                <a:latin typeface="Arial"/>
                <a:cs typeface="Arial" pitchFamily="34" charset="0"/>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Arial"/>
              <a:cs typeface="Arial" pitchFamily="34" charset="0"/>
            </a:endParaRPr>
          </a:p>
        </p:txBody>
      </p:sp>
    </p:spTree>
    <p:extLst>
      <p:ext uri="{BB962C8B-B14F-4D97-AF65-F5344CB8AC3E}">
        <p14:creationId xmlns:p14="http://schemas.microsoft.com/office/powerpoint/2010/main" val="2310857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29320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1/12/2016 5:17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25428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Slide goal:</a:t>
            </a:r>
          </a:p>
          <a:p>
            <a:pPr marL="0" marR="0" indent="0" algn="l" defTabSz="914377"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Provide a real-world example of a customer developing an IoT solution</a:t>
            </a: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Key points: </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 Automation is an industrial automation company from Milwaukee, WI </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Developed a solution that enables petroleum industry customers to monitor their expensive capital assets and provide near-real-time insight into the operation of machinery (often in remote, isolated regions)</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This allows customers to reduce downtime and maintenance of assets, increasing productivity</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From this original solution, Rockwell was able to expand their asset monitoring and management capabilities by incorporating big-data analytics tools from Microsoft Azure, allowing them to analyze massive amounts of raw telemetry data and manage complex data interactions across multiple systems</a:t>
            </a:r>
          </a:p>
          <a:p>
            <a:pPr marL="628650" marR="0" lvl="1"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This provides their customers with advanced analytics that provide actionable information to inform their business decision-making</a:t>
            </a: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Presenter guidance:</a:t>
            </a:r>
          </a:p>
          <a:p>
            <a:pPr marL="171450" marR="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Unless your audience is very IT-savvy, keep the information at a high-level</a:t>
            </a:r>
          </a:p>
          <a:p>
            <a:pPr marL="628650" marR="0" lvl="1"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Potentially frame this as:</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Problem: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For petroleum industry customers, managing and operating their machinery and other assets is a constant challenge. These machines are expensive, remote, and often hard to get to. Unexpected downtime and increased maintenance of assets for Rockwell’s petroleum industry customers was impacting their productivity and increasing costs over time</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Solution: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 develop an IoT solution that provided remote asset monitoring and management capabilities</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Customer impact: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Rockwell’s customers were able to reduce downtime and maintenance of assets, increasing productivity</a:t>
            </a:r>
          </a:p>
          <a:p>
            <a:pPr marL="1085850" marR="0" lvl="2"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Partner outlook: </a:t>
            </a: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Rockwell was able to expand their asset monitoring and management capabilities by incorporating big-data tools from Microsoft Azure, allowing them with massive amounts of data and manage complex interactions across customers – enabling them to provide their customers with new and improved services </a:t>
            </a: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Segoe UI" panose="020B0502040204020203" pitchFamily="34" charset="0"/>
              </a:rPr>
              <a:t>For customers who want more information, use the “Watch Video” button in the bottom left-hand corner to show them the video case study</a:t>
            </a:r>
            <a:endParaRPr lang="en-US" sz="1200" b="1"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Segoe UI" panose="020B0502040204020203" pitchFamily="34" charset="0"/>
              <a:ea typeface="+mn-ea"/>
              <a:cs typeface="Segoe UI" panose="020B0502040204020203"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Segoe UI" panose="020B0502040204020203" pitchFamily="34" charset="0"/>
                <a:ea typeface="+mn-ea"/>
                <a:cs typeface="Segoe UI" panose="020B0502040204020203" pitchFamily="34" charset="0"/>
              </a:rPr>
              <a:t>Talk track:</a:t>
            </a:r>
            <a:endParaRPr lang="en-US" baseline="0"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An industrial automation company based out of Milwaukee, Wisconsin, Rockwell Automation is using IoT to help customers transform their operations within the petroleum industry. Their solution monitors expensive capital assets, and provides a near-real-time view of the operation of machinery in remote, isolated regions. Because Rockwell is now able to remote monitor assets worldwide, they are able to reduce costly downtime and maintenance of assets, and increase productivity. As a result of Rockwell’s end-to-end approach, customers are changing the way they manage their entire oil and gas supply chain.</a:t>
            </a:r>
            <a:endParaRPr lang="en-US"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And Rockwell didn’t stop there. They soon expanded on the asset monitoring and management capabilities of their solution to include a broad data strategy that incorporates big-data analytics tools, including Azure HDInsight and Azure Data Factory, to allow them to manage complex data interactions across multiple systems and analyze massive amounts of raw telemetry data. For customers, this advanced analytics feature brings actionable, predictive information that facilitates and informs business decision-making.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Segoe UI" panose="020B0502040204020203" pitchFamily="34" charset="0"/>
              </a:rPr>
              <a:t>Harnessing the potential of the data collected from the ocean floor to the gas pump on the corner, Rockwell Automation is using IoT to light up traditional pump, transport and metering equipment with cloud-connected sensors, and is providing customers with new forms of insight and value that even they didn’t expect at the time of developing the solution. It’s all about capturing new data streams, and turning that data into insights and action.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Segoe UI"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latin typeface="Segoe UI" panose="020B0502040204020203" pitchFamily="34" charset="0"/>
              </a:rPr>
              <a:t>&lt;Click&gt;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21E1D4D5-A866-40F0-AE0D-FBE9EED345D6}" type="slidenum">
              <a:rPr lang="en-US" smtClean="0">
                <a:latin typeface="Segoe UI" panose="020B0502040204020203" pitchFamily="34" charset="0"/>
              </a:rPr>
              <a:t>9</a:t>
            </a:fld>
            <a:endParaRPr lang="en-US">
              <a:latin typeface="Segoe UI" panose="020B0502040204020203" pitchFamily="34" charset="0"/>
            </a:endParaRPr>
          </a:p>
        </p:txBody>
      </p:sp>
    </p:spTree>
    <p:extLst>
      <p:ext uri="{BB962C8B-B14F-4D97-AF65-F5344CB8AC3E}">
        <p14:creationId xmlns:p14="http://schemas.microsoft.com/office/powerpoint/2010/main" val="1535146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778838">
              <a:spcBef>
                <a:spcPts val="682"/>
              </a:spcBef>
              <a:buSzPct val="90000"/>
              <a:tabLst>
                <a:tab pos="536826" algn="l"/>
              </a:tabLst>
              <a:defRPr/>
            </a:pPr>
            <a:r>
              <a:rPr lang="en-US" sz="1400" dirty="0">
                <a:solidFill>
                  <a:srgbClr val="FFFF00"/>
                </a:solidFill>
              </a:rPr>
              <a:t>Coca-Cola </a:t>
            </a:r>
            <a:r>
              <a:rPr lang="en-US" sz="1400" dirty="0" err="1">
                <a:solidFill>
                  <a:srgbClr val="FFFF00"/>
                </a:solidFill>
              </a:rPr>
              <a:t>Amatil</a:t>
            </a:r>
            <a:r>
              <a:rPr lang="en-US" sz="1400" dirty="0">
                <a:solidFill>
                  <a:srgbClr val="FFFF00"/>
                </a:solidFill>
              </a:rPr>
              <a:t> (CCA) is  leading beverage bottler and distributor in the Asia-Pacific Region  and one of the largest Coca-Cola bottlers worldwide with 14,900 employees, 270 million consumers, and a portfolio of popular soft drink and premium spirits brands.</a:t>
            </a:r>
          </a:p>
          <a:p>
            <a:pPr marL="0" lvl="1" defTabSz="778838">
              <a:spcBef>
                <a:spcPts val="682"/>
              </a:spcBef>
              <a:buSzPct val="90000"/>
              <a:tabLst>
                <a:tab pos="536826" algn="l"/>
              </a:tabLst>
              <a:defRPr/>
            </a:pPr>
            <a:endParaRPr lang="en-US" sz="1400" dirty="0">
              <a:solidFill>
                <a:srgbClr val="FFFF00"/>
              </a:solidFill>
            </a:endParaRPr>
          </a:p>
          <a:p>
            <a:pPr marL="0" lvl="1" defTabSz="778838">
              <a:spcBef>
                <a:spcPts val="682"/>
              </a:spcBef>
              <a:buSzPct val="90000"/>
              <a:tabLst>
                <a:tab pos="536826" algn="l"/>
              </a:tabLst>
              <a:defRPr/>
            </a:pPr>
            <a:r>
              <a:rPr lang="en-US" sz="1400" dirty="0">
                <a:solidFill>
                  <a:srgbClr val="FFFF00"/>
                </a:solidFill>
              </a:rPr>
              <a:t>To create a differentiated brand experience, CCA worked with TKM9—a digital marketing agency—to create an intelligent system based on Microsoft technology including Windows Embedded, Kinect for Windows, and the Microsoft Azure platform. The solution connects interactive digital signage on refrigerated beverage coolers with mobile phones, cloud-based analytics and content software, and social media.</a:t>
            </a:r>
          </a:p>
          <a:p>
            <a:pPr marL="0" lvl="1" defTabSz="778838">
              <a:spcBef>
                <a:spcPts val="682"/>
              </a:spcBef>
              <a:buSzPct val="90000"/>
              <a:tabLst>
                <a:tab pos="536826" algn="l"/>
              </a:tabLst>
              <a:defRPr/>
            </a:pPr>
            <a:endParaRPr lang="en-US" sz="1400" dirty="0">
              <a:solidFill>
                <a:srgbClr val="FFFF00"/>
              </a:solidFill>
            </a:endParaRPr>
          </a:p>
          <a:p>
            <a:pPr marL="0" lvl="1" defTabSz="778838">
              <a:spcBef>
                <a:spcPts val="682"/>
              </a:spcBef>
              <a:buSzPct val="90000"/>
              <a:tabLst>
                <a:tab pos="536826" algn="l"/>
              </a:tabLst>
              <a:defRPr/>
            </a:pPr>
            <a:r>
              <a:rPr lang="en-US" sz="1400" dirty="0">
                <a:solidFill>
                  <a:srgbClr val="FFFF00"/>
                </a:solidFill>
              </a:rPr>
              <a:t>By creating an immersive experience with technology from Microsoft and TKM9, CCA is gaining a stronger competitive advantage, better customer relationships, and more scalable infrastructure.</a:t>
            </a:r>
          </a:p>
          <a:p>
            <a:pPr marL="0" lvl="1" defTabSz="778838">
              <a:lnSpc>
                <a:spcPct val="85000"/>
              </a:lnSpc>
              <a:spcBef>
                <a:spcPts val="682"/>
              </a:spcBef>
              <a:buSzPct val="90000"/>
              <a:tabLst>
                <a:tab pos="536826" algn="l"/>
              </a:tabLst>
              <a:defRPr/>
            </a:pPr>
            <a:endParaRPr lang="en-US" sz="1400" dirty="0">
              <a:solidFill>
                <a:srgbClr val="FFFF00"/>
              </a:solidFill>
            </a:endParaRPr>
          </a:p>
          <a:p>
            <a:pPr marL="174708" indent="-174708">
              <a:buFont typeface="Arial" panose="020B0604020202020204" pitchFamily="34" charset="0"/>
              <a:buChar char="•"/>
            </a:pPr>
            <a:r>
              <a:rPr lang="en-US" dirty="0"/>
              <a:t>Improves competitive advantage by delivering </a:t>
            </a:r>
            <a:r>
              <a:rPr lang="en-US" b="1" dirty="0">
                <a:effectLst>
                  <a:outerShdw blurRad="38100" dist="38100" dir="2700000" algn="tl">
                    <a:srgbClr val="000000">
                      <a:alpha val="43137"/>
                    </a:srgbClr>
                  </a:outerShdw>
                </a:effectLst>
              </a:rPr>
              <a:t>dynamic</a:t>
            </a:r>
            <a:r>
              <a:rPr lang="en-US" dirty="0"/>
              <a:t>, relevant </a:t>
            </a:r>
            <a:r>
              <a:rPr lang="en-US" b="1" dirty="0">
                <a:effectLst>
                  <a:outerShdw blurRad="38100" dist="38100" dir="2700000" algn="tl">
                    <a:srgbClr val="000000">
                      <a:alpha val="43137"/>
                    </a:srgbClr>
                  </a:outerShdw>
                </a:effectLst>
              </a:rPr>
              <a:t>content</a:t>
            </a:r>
          </a:p>
          <a:p>
            <a:pPr marL="174708" indent="-174708">
              <a:buFont typeface="Arial" panose="020B0604020202020204" pitchFamily="34" charset="0"/>
              <a:buChar char="•"/>
            </a:pPr>
            <a:r>
              <a:rPr lang="en-US" b="1" dirty="0">
                <a:effectLst>
                  <a:outerShdw blurRad="38100" dist="38100" dir="2700000" algn="tl">
                    <a:srgbClr val="000000">
                      <a:alpha val="43137"/>
                    </a:srgbClr>
                  </a:outerShdw>
                </a:effectLst>
              </a:rPr>
              <a:t>Boosts sales </a:t>
            </a:r>
            <a:r>
              <a:rPr lang="en-US" dirty="0"/>
              <a:t>an average of   </a:t>
            </a:r>
            <a:r>
              <a:rPr lang="en-US" b="1" dirty="0">
                <a:effectLst>
                  <a:outerShdw blurRad="38100" dist="38100" dir="2700000" algn="tl">
                    <a:srgbClr val="000000">
                      <a:alpha val="43137"/>
                    </a:srgbClr>
                  </a:outerShdw>
                </a:effectLst>
              </a:rPr>
              <a:t>12 percent </a:t>
            </a:r>
            <a:r>
              <a:rPr lang="en-US" dirty="0"/>
              <a:t>overall, and up to </a:t>
            </a:r>
            <a:r>
              <a:rPr lang="en-US" b="1" dirty="0">
                <a:effectLst>
                  <a:outerShdw blurRad="38100" dist="38100" dir="2700000" algn="tl">
                    <a:srgbClr val="000000">
                      <a:alpha val="43137"/>
                    </a:srgbClr>
                  </a:outerShdw>
                </a:effectLst>
              </a:rPr>
              <a:t>120 percent </a:t>
            </a:r>
            <a:r>
              <a:rPr lang="en-US" dirty="0"/>
              <a:t>with discount offer</a:t>
            </a:r>
          </a:p>
          <a:p>
            <a:pPr marL="174708" indent="-174708">
              <a:buFont typeface="Arial" panose="020B0604020202020204" pitchFamily="34" charset="0"/>
              <a:buChar char="•"/>
            </a:pPr>
            <a:r>
              <a:rPr lang="en-US" dirty="0"/>
              <a:t>Optimizes implementation with flexible, </a:t>
            </a:r>
            <a:r>
              <a:rPr lang="en-US" b="1" dirty="0">
                <a:effectLst>
                  <a:outerShdw blurRad="38100" dist="38100" dir="2700000" algn="tl">
                    <a:srgbClr val="000000">
                      <a:alpha val="43137"/>
                    </a:srgbClr>
                  </a:outerShdw>
                </a:effectLst>
              </a:rPr>
              <a:t>scalable </a:t>
            </a:r>
            <a:r>
              <a:rPr lang="en-US" dirty="0"/>
              <a:t>solution</a:t>
            </a:r>
          </a:p>
          <a:p>
            <a:endParaRPr lang="en-US" dirty="0"/>
          </a:p>
          <a:p>
            <a:pPr defTabSz="778016">
              <a:defRPr/>
            </a:pPr>
            <a:endParaRPr lang="en-US" dirty="0"/>
          </a:p>
          <a:p>
            <a:pPr defTabSz="778016">
              <a:defRPr/>
            </a:pPr>
            <a:r>
              <a:rPr lang="en-US" dirty="0"/>
              <a:t>*Please click the </a:t>
            </a:r>
            <a:r>
              <a:rPr lang="en-US" b="1" dirty="0"/>
              <a:t>hyperlink</a:t>
            </a:r>
            <a:r>
              <a:rPr lang="en-US" b="1" baseline="0" dirty="0"/>
              <a:t> on the company name </a:t>
            </a:r>
            <a:r>
              <a:rPr lang="en-US" baseline="0" dirty="0"/>
              <a:t>in the slide to go to the full case study/article. If the name is not hyperlinked, no additional materials are available. </a:t>
            </a:r>
          </a:p>
          <a:p>
            <a:pPr defTabSz="778016">
              <a:defRPr/>
            </a:pPr>
            <a:endParaRPr lang="en-US" baseline="0" dirty="0"/>
          </a:p>
          <a:p>
            <a:pPr defTabSz="778016">
              <a:defRPr/>
            </a:pPr>
            <a:r>
              <a:rPr lang="en-US" baseline="0" dirty="0"/>
              <a:t>Microsoft Azure</a:t>
            </a:r>
          </a:p>
          <a:p>
            <a:pPr defTabSz="778016">
              <a:defRPr/>
            </a:pPr>
            <a:r>
              <a:rPr lang="en-US" baseline="0" dirty="0"/>
              <a:t>Azure Cloud Services</a:t>
            </a:r>
          </a:p>
          <a:p>
            <a:pPr defTabSz="778016">
              <a:defRPr/>
            </a:pPr>
            <a:r>
              <a:rPr lang="en-US" baseline="0" dirty="0"/>
              <a:t>Azure Mobile Services</a:t>
            </a:r>
          </a:p>
          <a:p>
            <a:pPr defTabSz="778016">
              <a:defRPr/>
            </a:pPr>
            <a:r>
              <a:rPr lang="en-US" baseline="0" dirty="0"/>
              <a:t>Azure SQL Database</a:t>
            </a:r>
          </a:p>
          <a:p>
            <a:pPr defTabSz="778016">
              <a:defRPr/>
            </a:pPr>
            <a:r>
              <a:rPr lang="en-US" baseline="0" dirty="0"/>
              <a:t>Kinect for Windows </a:t>
            </a:r>
          </a:p>
          <a:p>
            <a:pPr defTabSz="778016">
              <a:defRPr/>
            </a:pPr>
            <a:r>
              <a:rPr lang="en-US" baseline="0" dirty="0"/>
              <a:t>Windows </a:t>
            </a:r>
            <a:r>
              <a:rPr lang="en-US" baseline="0"/>
              <a:t>Embedded Standard</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758BABA-CB4E-47D7-8069-5C01B9418E8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4004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ThyssenKrupp Elevator - a leading global provider of elevators - has 1.1 million machines operating in 150 countries, 49,000 employees, and reported sales of EUR €6.2 billion (US $8.4 billion) in 2013. With installations in iconic buildings worldwide, ThyssenKrupp wanted to further improve its competitive advantage by increasing elevator reliability and uptime.</a:t>
            </a:r>
          </a:p>
          <a:p>
            <a:endParaRPr lang="en-US" dirty="0"/>
          </a:p>
          <a:p>
            <a:r>
              <a:rPr lang="en-US" dirty="0"/>
              <a:t>With help from Microsoft partner CGI, TKE created an intelligent, cloud-based solution based on Microsoft Azure Intelligent Systems Services, Power BI for Office 365, and Microsoft Azure Machine Learning that automatically collects, analyzes, and visualizes data from thousands of sensors and systems to enable real-time, actionable insight into current performance as well as predictive maintenance. And with Power BI connected to Microsoft Azure ISS, field techs using mobile apps and control center analysts working with a cloud-based dashboard can access and visualize the same data simultaneously for collaborative trouble-shooting.</a:t>
            </a:r>
          </a:p>
          <a:p>
            <a:endParaRPr lang="en-US" dirty="0"/>
          </a:p>
          <a:p>
            <a:r>
              <a:rPr lang="en-US" dirty="0"/>
              <a:t>Increases reliability and reduces costs  through predictive maintenance and rapid, remote diagnostic capabilities</a:t>
            </a:r>
          </a:p>
          <a:p>
            <a:r>
              <a:rPr lang="en-US" dirty="0"/>
              <a:t>Rich, real-time data visualization</a:t>
            </a:r>
          </a:p>
          <a:p>
            <a:r>
              <a:rPr lang="en-US" dirty="0"/>
              <a:t>Data continually feeds into dynamic predictive models</a:t>
            </a:r>
          </a:p>
          <a:p>
            <a:r>
              <a:rPr lang="en-US" dirty="0"/>
              <a:t>Two-way flow of data enables diagnostics mode and remote elevator commands</a:t>
            </a:r>
          </a:p>
          <a:p>
            <a:r>
              <a:rPr lang="en-US" dirty="0"/>
              <a:t> </a:t>
            </a:r>
          </a:p>
          <a:p>
            <a:r>
              <a:rPr lang="en-US" dirty="0"/>
              <a:t>*Please click the hyperlink on the company name in the slide to view customer content. If the name is not hyperlinked, no additional materials are available. </a:t>
            </a:r>
          </a:p>
          <a:p>
            <a:endParaRPr lang="en-US" dirty="0"/>
          </a:p>
          <a:p>
            <a:r>
              <a:rPr lang="en-US" dirty="0"/>
              <a:t>Microsoft Azure</a:t>
            </a:r>
          </a:p>
          <a:p>
            <a:r>
              <a:rPr lang="en-US" baseline="0" dirty="0"/>
              <a:t>Azure Machine Learning</a:t>
            </a:r>
          </a:p>
          <a:p>
            <a:r>
              <a:rPr lang="en-US" baseline="0" dirty="0"/>
              <a:t>Power BI for Office 365</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t>11</a:t>
            </a:fld>
            <a:endParaRPr lang="en-US"/>
          </a:p>
        </p:txBody>
      </p:sp>
    </p:spTree>
    <p:extLst>
      <p:ext uri="{BB962C8B-B14F-4D97-AF65-F5344CB8AC3E}">
        <p14:creationId xmlns:p14="http://schemas.microsoft.com/office/powerpoint/2010/main" val="3338142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3.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4.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8.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296642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230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52783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2621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5910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628912822"/>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91577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647400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385416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959752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448925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5713325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61111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297509173"/>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95246959"/>
      </p:ext>
    </p:extLst>
  </p:cSld>
  <p:clrMapOvr>
    <a:masterClrMapping/>
  </p:clrMapOvr>
  <p:transition advClick="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6030762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7039566"/>
      </p:ext>
    </p:extLst>
  </p:cSld>
  <p:clrMapOvr>
    <a:masterClrMapping/>
  </p:clrMapOvr>
  <p:transition advClick="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133920"/>
      </p:ext>
    </p:extLst>
  </p:cSld>
  <p:clrMapOvr>
    <a:masterClrMapping/>
  </p:clrMapOvr>
  <p:transition advClick="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9752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0737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03489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23383"/>
      </p:ext>
    </p:extLst>
  </p:cSld>
  <p:clrMapOvr>
    <a:masterClrMapping/>
  </p:clrMapOvr>
  <p:transition advClick="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0113662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9860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13880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GB" smtClean="0">
                <a:solidFill>
                  <a:srgbClr val="505050"/>
                </a:solidFill>
              </a:rPr>
              <a:pPr defTabSz="914523"/>
              <a:t>‹#›</a:t>
            </a:fld>
            <a:endParaRPr lang="en-GB" dirty="0">
              <a:solidFill>
                <a:srgbClr val="505050"/>
              </a:solidFill>
            </a:endParaRPr>
          </a:p>
        </p:txBody>
      </p:sp>
    </p:spTree>
    <p:extLst>
      <p:ext uri="{BB962C8B-B14F-4D97-AF65-F5344CB8AC3E}">
        <p14:creationId xmlns:p14="http://schemas.microsoft.com/office/powerpoint/2010/main" val="36185691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27255315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59787617"/>
      </p:ext>
    </p:extLst>
  </p:cSld>
  <p:clrMapOvr>
    <a:masterClrMapping/>
  </p:clrMapOvr>
  <p:transition advClick="0">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602129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9067449"/>
      </p:ext>
    </p:extLst>
  </p:cSld>
  <p:clrMapOvr>
    <a:masterClrMapping/>
  </p:clrMapOvr>
  <p:transition advClick="0">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61"/>
            <a:ext cx="3859607" cy="134483"/>
          </a:xfrm>
          <a:prstGeom prst="rect">
            <a:avLst/>
          </a:prstGeom>
        </p:spPr>
        <p:txBody>
          <a:bodyPr/>
          <a:lstStyle>
            <a:lvl1pPr>
              <a:defRPr>
                <a:solidFill>
                  <a:schemeClr val="tx2"/>
                </a:solidFill>
              </a:defRPr>
            </a:lvl1pPr>
          </a:lstStyle>
          <a:p>
            <a:pPr defTabSz="914192"/>
            <a:r>
              <a:rPr lang="en-US">
                <a:solidFill>
                  <a:srgbClr val="505050"/>
                </a:solidFill>
              </a:rPr>
              <a:t>Microsoft Confidential</a:t>
            </a:r>
            <a:endParaRPr lang="en-US" dirty="0">
              <a:solidFill>
                <a:srgbClr val="505050"/>
              </a:solidFill>
            </a:endParaRPr>
          </a:p>
        </p:txBody>
      </p:sp>
      <p:sp>
        <p:nvSpPr>
          <p:cNvPr id="6" name="Slide Number Placeholder 5"/>
          <p:cNvSpPr>
            <a:spLocks noGrp="1"/>
          </p:cNvSpPr>
          <p:nvPr>
            <p:ph type="sldNum" sz="quarter" idx="12"/>
          </p:nvPr>
        </p:nvSpPr>
        <p:spPr>
          <a:xfrm>
            <a:off x="11367180" y="6437261"/>
            <a:ext cx="555596" cy="134483"/>
          </a:xfrm>
          <a:prstGeom prst="rect">
            <a:avLst/>
          </a:prstGeom>
        </p:spPr>
        <p:txBody>
          <a:bodyPr/>
          <a:lstStyle>
            <a:lvl1pPr>
              <a:defRPr>
                <a:solidFill>
                  <a:schemeClr val="tx2"/>
                </a:solidFill>
              </a:defRPr>
            </a:lvl1pPr>
          </a:lstStyle>
          <a:p>
            <a:pPr defTabSz="914192"/>
            <a:fld id="{27258FFF-F925-446B-8502-81C933981705}" type="slidenum">
              <a:rPr lang="en-US" smtClean="0">
                <a:solidFill>
                  <a:srgbClr val="505050"/>
                </a:solidFill>
              </a:rPr>
              <a:pPr defTabSz="914192"/>
              <a:t>‹#›</a:t>
            </a:fld>
            <a:endParaRPr lang="en-US" dirty="0">
              <a:solidFill>
                <a:srgbClr val="505050"/>
              </a:solidFill>
            </a:endParaRPr>
          </a:p>
        </p:txBody>
      </p:sp>
      <p:sp>
        <p:nvSpPr>
          <p:cNvPr id="7" name="Text Placeholder 4"/>
          <p:cNvSpPr>
            <a:spLocks noGrp="1"/>
          </p:cNvSpPr>
          <p:nvPr>
            <p:ph type="body" sz="quarter" idx="13"/>
          </p:nvPr>
        </p:nvSpPr>
        <p:spPr>
          <a:xfrm>
            <a:off x="269240" y="361911"/>
            <a:ext cx="10757098" cy="1004683"/>
          </a:xfrm>
          <a:prstGeom prst="rect">
            <a:avLst/>
          </a:prstGeom>
        </p:spPr>
        <p:txBody>
          <a:bodyPr lIns="146304" tIns="91440" rIns="146304" bIns="91440">
            <a:noAutofit/>
          </a:bodyPr>
          <a:lstStyle>
            <a:lvl1pPr marL="0" indent="0">
              <a:lnSpc>
                <a:spcPct val="90000"/>
              </a:lnSpc>
              <a:spcBef>
                <a:spcPts val="1058"/>
              </a:spcBef>
              <a:spcAft>
                <a:spcPts val="2117"/>
              </a:spcAft>
              <a:buFontTx/>
              <a:buNone/>
              <a:defRPr lang="en-US" sz="4318" b="0" i="0" kern="1200" spc="0" baseline="0" dirty="0" smtClean="0">
                <a:solidFill>
                  <a:schemeClr val="tx2"/>
                </a:solidFill>
                <a:latin typeface="+mj-lt"/>
                <a:ea typeface="+mn-ea"/>
                <a:cs typeface="+mn-cs"/>
              </a:defRPr>
            </a:lvl1pPr>
          </a:lstStyle>
          <a:p>
            <a:pPr marL="0" marR="0" lvl="0" indent="0" algn="l" defTabSz="822696" rtl="0" eaLnBrk="1" fontAlgn="auto" latinLnBrk="0" hangingPunct="1">
              <a:lnSpc>
                <a:spcPct val="90000"/>
              </a:lnSpc>
              <a:spcBef>
                <a:spcPts val="1058"/>
              </a:spcBef>
              <a:spcAft>
                <a:spcPts val="2117"/>
              </a:spcAft>
              <a:buClrTx/>
              <a:buSzPct val="90000"/>
              <a:buFontTx/>
              <a:buNone/>
              <a:tabLst/>
            </a:pPr>
            <a:r>
              <a:rPr lang="en-US" dirty="0"/>
              <a:t>Click to edit Master text styles</a:t>
            </a:r>
          </a:p>
        </p:txBody>
      </p:sp>
    </p:spTree>
    <p:extLst>
      <p:ext uri="{BB962C8B-B14F-4D97-AF65-F5344CB8AC3E}">
        <p14:creationId xmlns:p14="http://schemas.microsoft.com/office/powerpoint/2010/main" val="397087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6774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08" y="6477875"/>
            <a:ext cx="761999" cy="380126"/>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36295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276265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3481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bwMode="auto">
          <a:xfrm>
            <a:off x="269239" y="291073"/>
            <a:ext cx="6276530"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algn="ctr" defTabSz="91393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8" y="552661"/>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1"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58" y="5296816"/>
            <a:ext cx="5720046" cy="607067"/>
          </a:xfrm>
        </p:spPr>
        <p:txBody>
          <a:bodyPr anchor="ctr"/>
          <a:lstStyle>
            <a:lvl1pPr marL="0" indent="0" algn="l">
              <a:lnSpc>
                <a:spcPct val="100000"/>
              </a:lnSpc>
              <a:spcBef>
                <a:spcPts val="0"/>
              </a:spcBef>
              <a:buNone/>
              <a:defRPr sz="1567">
                <a:solidFill>
                  <a:schemeClr val="bg1"/>
                </a:solidFill>
                <a:latin typeface="+mj-lt"/>
              </a:defRPr>
            </a:lvl1pPr>
            <a:lvl2pPr marL="448112" indent="0" algn="ctr">
              <a:buNone/>
              <a:defRPr>
                <a:solidFill>
                  <a:schemeClr val="tx1">
                    <a:tint val="75000"/>
                  </a:schemeClr>
                </a:solidFill>
              </a:defRPr>
            </a:lvl2pPr>
            <a:lvl3pPr marL="896225" indent="0" algn="ctr">
              <a:buNone/>
              <a:defRPr>
                <a:solidFill>
                  <a:schemeClr val="tx1">
                    <a:tint val="75000"/>
                  </a:schemeClr>
                </a:solidFill>
              </a:defRPr>
            </a:lvl3pPr>
            <a:lvl4pPr marL="1344336" indent="0" algn="ctr">
              <a:buNone/>
              <a:defRPr>
                <a:solidFill>
                  <a:schemeClr val="tx1">
                    <a:tint val="75000"/>
                  </a:schemeClr>
                </a:solidFill>
              </a:defRPr>
            </a:lvl4pPr>
            <a:lvl5pPr marL="1792450" indent="0" algn="ctr">
              <a:buNone/>
              <a:defRPr>
                <a:solidFill>
                  <a:schemeClr val="tx1">
                    <a:tint val="75000"/>
                  </a:schemeClr>
                </a:solidFill>
              </a:defRPr>
            </a:lvl5pPr>
            <a:lvl6pPr marL="2240563" indent="0" algn="ctr">
              <a:buNone/>
              <a:defRPr>
                <a:solidFill>
                  <a:schemeClr val="tx1">
                    <a:tint val="75000"/>
                  </a:schemeClr>
                </a:solidFill>
              </a:defRPr>
            </a:lvl6pPr>
            <a:lvl7pPr marL="2688675" indent="0" algn="ctr">
              <a:buNone/>
              <a:defRPr>
                <a:solidFill>
                  <a:schemeClr val="tx1">
                    <a:tint val="75000"/>
                  </a:schemeClr>
                </a:solidFill>
              </a:defRPr>
            </a:lvl7pPr>
            <a:lvl8pPr marL="3136786" indent="0" algn="ctr">
              <a:buNone/>
              <a:defRPr>
                <a:solidFill>
                  <a:schemeClr val="tx1">
                    <a:tint val="75000"/>
                  </a:schemeClr>
                </a:solidFill>
              </a:defRPr>
            </a:lvl8pPr>
            <a:lvl9pPr marL="358489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89539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4873796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895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6220752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481884449"/>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09347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13065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9116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dirty="0"/>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15001542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29411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9679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algn="r" defTabSz="913675"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3648320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230993567"/>
      </p:ext>
    </p:extLst>
  </p:cSld>
  <p:clrMapOvr>
    <a:masterClrMapping/>
  </p:clrMapOvr>
  <p:transition spd="slow">
    <p:push/>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920335"/>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00064"/>
      </p:ext>
    </p:extLst>
  </p:cSld>
  <p:clrMapOvr>
    <a:masterClrMapping/>
  </p:clrMapOvr>
  <p:transition spd="slow"/>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42808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1">
                <a:gradFill>
                  <a:gsLst>
                    <a:gs pos="8333">
                      <a:schemeClr val="bg1"/>
                    </a:gs>
                    <a:gs pos="90000">
                      <a:schemeClr val="bg1"/>
                    </a:gs>
                  </a:gsLst>
                  <a:lin ang="5400000" scaled="0"/>
                </a:gradFill>
              </a:defRPr>
            </a:lvl2pPr>
            <a:lvl3pPr marL="224097" indent="0">
              <a:buNone/>
              <a:defRPr>
                <a:gradFill>
                  <a:gsLst>
                    <a:gs pos="8333">
                      <a:schemeClr val="bg1"/>
                    </a:gs>
                    <a:gs pos="90000">
                      <a:schemeClr val="bg1"/>
                    </a:gs>
                  </a:gsLst>
                  <a:lin ang="5400000" scaled="0"/>
                </a:gradFill>
              </a:defRPr>
            </a:lvl3pPr>
            <a:lvl4pPr marL="448193" indent="0">
              <a:buNone/>
              <a:defRPr>
                <a:gradFill>
                  <a:gsLst>
                    <a:gs pos="8333">
                      <a:schemeClr val="bg1"/>
                    </a:gs>
                    <a:gs pos="90000">
                      <a:schemeClr val="bg1"/>
                    </a:gs>
                  </a:gsLst>
                  <a:lin ang="5400000" scaled="0"/>
                </a:gradFill>
              </a:defRPr>
            </a:lvl4pPr>
            <a:lvl5pPr marL="672290" indent="0">
              <a:buNone/>
              <a:defRPr>
                <a:gradFill>
                  <a:gsLst>
                    <a:gs pos="8333">
                      <a:schemeClr val="bg1"/>
                    </a:gs>
                    <a:gs pos="90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6998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04165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165320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865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3768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5657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8068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76110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174477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61167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3536111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08644501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93913725"/>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39322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909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20267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981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78D7"/>
        </a:solidFill>
        <a:effectLst/>
      </p:bgPr>
    </p:bg>
    <p:spTree>
      <p:nvGrpSpPr>
        <p:cNvPr id="1" name=""/>
        <p:cNvGrpSpPr/>
        <p:nvPr/>
      </p:nvGrpSpPr>
      <p:grpSpPr>
        <a:xfrm>
          <a:off x="0" y="0"/>
          <a:ext cx="0" cy="0"/>
          <a:chOff x="0" y="0"/>
          <a:chExt cx="0" cy="0"/>
        </a:xfrm>
      </p:grpSpPr>
      <p:pic>
        <p:nvPicPr>
          <p:cNvPr id="21"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269239" y="257692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427246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67683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86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27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02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442232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eaLnBrk="0" hangingPunct="0">
              <a:defRPr/>
            </a:pPr>
            <a:r>
              <a:rPr lang="en-US" sz="686" dirty="0">
                <a:gradFill>
                  <a:gsLst>
                    <a:gs pos="0">
                      <a:srgbClr val="505050"/>
                    </a:gs>
                    <a:gs pos="100000">
                      <a:srgbClr val="505050"/>
                    </a:gs>
                  </a:gsLst>
                  <a:lin ang="5400000" scaled="0"/>
                </a:gradFill>
                <a:ea typeface="MS PGothic" panose="020B0600070205080204" pitchFamily="34" charset="-128"/>
                <a:cs typeface="Segoe UI" pitchFamily="34" charset="0"/>
              </a:rPr>
              <a:t>© 2015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57097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265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7B1D3C7-D713-4B3F-AD94-265C694F4195}"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183012897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B1D3C7-D713-4B3F-AD94-265C694F4195}"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1861635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467073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1D3C7-D713-4B3F-AD94-265C694F4195}"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13740910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B1D3C7-D713-4B3F-AD94-265C694F4195}" type="datetimeFigureOut">
              <a:rPr lang="en-US" smtClean="0"/>
              <a:t>1/12/2016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378033249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B1D3C7-D713-4B3F-AD94-265C694F4195}" type="datetimeFigureOut">
              <a:rPr lang="en-US" smtClean="0"/>
              <a:t>1/12/2016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26295255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B1D3C7-D713-4B3F-AD94-265C694F4195}" type="datetimeFigureOut">
              <a:rPr lang="en-US" smtClean="0"/>
              <a:t>1/12/2016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179753786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1D3C7-D713-4B3F-AD94-265C694F4195}" type="datetimeFigureOut">
              <a:rPr lang="en-US" smtClean="0"/>
              <a:t>1/12/2016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32114557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1D3C7-D713-4B3F-AD94-265C694F4195}" type="datetimeFigureOut">
              <a:rPr lang="en-US" smtClean="0"/>
              <a:t>1/12/2016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23484898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B1D3C7-D713-4B3F-AD94-265C694F4195}" type="datetimeFigureOut">
              <a:rPr lang="en-US" smtClean="0"/>
              <a:t>1/12/2016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228395060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B1D3C7-D713-4B3F-AD94-265C694F4195}"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215824060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B1D3C7-D713-4B3F-AD94-265C694F4195}" type="datetimeFigureOut">
              <a:rPr lang="en-US" smtClean="0"/>
              <a:t>1/12/2016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9D936-FC56-4900-ADF6-4941D7D56A97}" type="slidenum">
              <a:rPr lang="en-US" smtClean="0"/>
              <a:t>‹#›</a:t>
            </a:fld>
            <a:endParaRPr lang="en-US"/>
          </a:p>
        </p:txBody>
      </p:sp>
    </p:spTree>
    <p:extLst>
      <p:ext uri="{BB962C8B-B14F-4D97-AF65-F5344CB8AC3E}">
        <p14:creationId xmlns:p14="http://schemas.microsoft.com/office/powerpoint/2010/main" val="7066219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r" defTabSz="914099" fontAlgn="base">
              <a:spcBef>
                <a:spcPct val="0"/>
              </a:spcBef>
              <a:spcAft>
                <a:spcPct val="0"/>
              </a:spcAft>
            </a:pPr>
            <a:endParaRPr lang="en-US" dirty="0"/>
          </a:p>
        </p:txBody>
      </p:sp>
      <p:sp>
        <p:nvSpPr>
          <p:cNvPr id="2" name="TextBox 1"/>
          <p:cNvSpPr txBox="1"/>
          <p:nvPr userDrawn="1"/>
        </p:nvSpPr>
        <p:spPr>
          <a:xfrm>
            <a:off x="232610" y="5777651"/>
            <a:ext cx="6752390" cy="553998"/>
          </a:xfrm>
          <a:prstGeom prst="rect">
            <a:avLst/>
          </a:prstGeom>
          <a:noFill/>
        </p:spPr>
        <p:txBody>
          <a:bodyPr wrap="square" rtlCol="0">
            <a:spAutoFit/>
          </a:bodyPr>
          <a:lstStyle/>
          <a:p>
            <a:r>
              <a:rPr lang="en-US" sz="3000" dirty="0">
                <a:solidFill>
                  <a:schemeClr val="bg1"/>
                </a:solidFill>
                <a:latin typeface="Segoe UI Light" panose="020B0502040204020203" pitchFamily="34" charset="0"/>
                <a:ea typeface="Segoe UI" panose="020B0502040204020203" pitchFamily="34" charset="0"/>
                <a:cs typeface="Segoe UI" panose="020B0502040204020203" pitchFamily="34" charset="0"/>
              </a:rPr>
              <a:t>Create</a:t>
            </a:r>
            <a:r>
              <a:rPr lang="en-US" sz="3000" baseline="0" dirty="0">
                <a:solidFill>
                  <a:schemeClr val="bg1"/>
                </a:solidFill>
                <a:latin typeface="Segoe UI Light" panose="020B0502040204020203" pitchFamily="34" charset="0"/>
                <a:ea typeface="Segoe UI" panose="020B0502040204020203" pitchFamily="34" charset="0"/>
                <a:cs typeface="Segoe UI" panose="020B0502040204020203" pitchFamily="34" charset="0"/>
              </a:rPr>
              <a:t> t</a:t>
            </a:r>
            <a:r>
              <a:rPr lang="en-US" sz="3000" dirty="0">
                <a:solidFill>
                  <a:schemeClr val="bg1"/>
                </a:solidFill>
                <a:latin typeface="Segoe UI Light" panose="020B0502040204020203" pitchFamily="34" charset="0"/>
                <a:ea typeface="Segoe UI" panose="020B0502040204020203" pitchFamily="34" charset="0"/>
                <a:cs typeface="Segoe UI" panose="020B0502040204020203" pitchFamily="34" charset="0"/>
              </a:rPr>
              <a:t>he Internet of Your Things</a:t>
            </a:r>
          </a:p>
        </p:txBody>
      </p:sp>
      <p:sp>
        <p:nvSpPr>
          <p:cNvPr id="5" name="Text Placeholder 41"/>
          <p:cNvSpPr txBox="1">
            <a:spLocks/>
          </p:cNvSpPr>
          <p:nvPr userDrawn="1"/>
        </p:nvSpPr>
        <p:spPr>
          <a:xfrm>
            <a:off x="268554"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chemeClr val="bg1"/>
                </a:solidFill>
                <a:latin typeface="Segoe UI"/>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8" y="5128295"/>
            <a:ext cx="1806670" cy="664572"/>
          </a:xfrm>
          <a:prstGeom prst="rect">
            <a:avLst/>
          </a:prstGeom>
        </p:spPr>
      </p:pic>
    </p:spTree>
    <p:extLst>
      <p:ext uri="{BB962C8B-B14F-4D97-AF65-F5344CB8AC3E}">
        <p14:creationId xmlns:p14="http://schemas.microsoft.com/office/powerpoint/2010/main" val="1566052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20339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r" defTabSz="914099" fontAlgn="base">
              <a:spcBef>
                <a:spcPct val="0"/>
              </a:spcBef>
              <a:spcAft>
                <a:spcPct val="0"/>
              </a:spcAft>
            </a:pPr>
            <a:endParaRPr lang="en-US" dirty="0"/>
          </a:p>
        </p:txBody>
      </p:sp>
      <p:sp>
        <p:nvSpPr>
          <p:cNvPr id="2" name="TextBox 1"/>
          <p:cNvSpPr txBox="1"/>
          <p:nvPr userDrawn="1"/>
        </p:nvSpPr>
        <p:spPr>
          <a:xfrm>
            <a:off x="232610" y="5777651"/>
            <a:ext cx="6752390" cy="553998"/>
          </a:xfrm>
          <a:prstGeom prst="rect">
            <a:avLst/>
          </a:prstGeom>
          <a:noFill/>
        </p:spPr>
        <p:txBody>
          <a:bodyPr wrap="square" rtlCol="0">
            <a:spAutoFit/>
          </a:bodyPr>
          <a:lstStyle/>
          <a:p>
            <a:r>
              <a:rPr lang="en-US" sz="3000" dirty="0">
                <a:solidFill>
                  <a:schemeClr val="bg1"/>
                </a:solidFill>
                <a:latin typeface="Segoe UI Light" panose="020B0502040204020203" pitchFamily="34" charset="0"/>
                <a:ea typeface="Segoe UI" panose="020B0502040204020203" pitchFamily="34" charset="0"/>
                <a:cs typeface="Segoe UI" panose="020B0502040204020203" pitchFamily="34" charset="0"/>
              </a:rPr>
              <a:t>Create</a:t>
            </a:r>
            <a:r>
              <a:rPr lang="en-US" sz="3000" baseline="0" dirty="0">
                <a:solidFill>
                  <a:schemeClr val="bg1"/>
                </a:solidFill>
                <a:latin typeface="Segoe UI Light" panose="020B0502040204020203" pitchFamily="34" charset="0"/>
                <a:ea typeface="Segoe UI" panose="020B0502040204020203" pitchFamily="34" charset="0"/>
                <a:cs typeface="Segoe UI" panose="020B0502040204020203" pitchFamily="34" charset="0"/>
              </a:rPr>
              <a:t> t</a:t>
            </a:r>
            <a:r>
              <a:rPr lang="en-US" sz="3000" dirty="0">
                <a:solidFill>
                  <a:schemeClr val="bg1"/>
                </a:solidFill>
                <a:latin typeface="Segoe UI Light" panose="020B0502040204020203" pitchFamily="34" charset="0"/>
                <a:ea typeface="Segoe UI" panose="020B0502040204020203" pitchFamily="34" charset="0"/>
                <a:cs typeface="Segoe UI" panose="020B0502040204020203" pitchFamily="34" charset="0"/>
              </a:rPr>
              <a:t>he Internet of Your Things</a:t>
            </a:r>
          </a:p>
        </p:txBody>
      </p:sp>
      <p:sp>
        <p:nvSpPr>
          <p:cNvPr id="5" name="Text Placeholder 41"/>
          <p:cNvSpPr txBox="1">
            <a:spLocks/>
          </p:cNvSpPr>
          <p:nvPr userDrawn="1"/>
        </p:nvSpPr>
        <p:spPr>
          <a:xfrm>
            <a:off x="268554"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00" dirty="0">
                <a:solidFill>
                  <a:schemeClr val="bg1"/>
                </a:solidFill>
                <a:latin typeface="Segoe UI"/>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8" y="5128295"/>
            <a:ext cx="1806670" cy="664572"/>
          </a:xfrm>
          <a:prstGeom prst="rect">
            <a:avLst/>
          </a:prstGeom>
        </p:spPr>
      </p:pic>
    </p:spTree>
    <p:extLst>
      <p:ext uri="{BB962C8B-B14F-4D97-AF65-F5344CB8AC3E}">
        <p14:creationId xmlns:p14="http://schemas.microsoft.com/office/powerpoint/2010/main" val="641373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30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168" y="6040834"/>
            <a:ext cx="1613565" cy="346755"/>
          </a:xfrm>
          <a:prstGeom prst="rect">
            <a:avLst/>
          </a:prstGeom>
        </p:spPr>
      </p:pic>
    </p:spTree>
    <p:extLst>
      <p:ext uri="{BB962C8B-B14F-4D97-AF65-F5344CB8AC3E}">
        <p14:creationId xmlns:p14="http://schemas.microsoft.com/office/powerpoint/2010/main" val="3109340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088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54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4194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009367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6335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064722198"/>
      </p:ext>
    </p:extLst>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1942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755"/>
            <a:ext cx="12192000" cy="6858973"/>
          </a:xfrm>
          <a:prstGeom prst="rect">
            <a:avLst/>
          </a:prstGeom>
        </p:spPr>
      </p:pic>
      <p:sp>
        <p:nvSpPr>
          <p:cNvPr id="2" name="Rectangle 1"/>
          <p:cNvSpPr/>
          <p:nvPr/>
        </p:nvSpPr>
        <p:spPr bwMode="auto">
          <a:xfrm>
            <a:off x="266063" y="2084186"/>
            <a:ext cx="6278150" cy="349655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38805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213" y="6042166"/>
            <a:ext cx="1613876" cy="345766"/>
          </a:xfrm>
          <a:prstGeom prst="rect">
            <a:avLst/>
          </a:prstGeom>
        </p:spPr>
      </p:pic>
    </p:spTree>
    <p:extLst>
      <p:ext uri="{BB962C8B-B14F-4D97-AF65-F5344CB8AC3E}">
        <p14:creationId xmlns:p14="http://schemas.microsoft.com/office/powerpoint/2010/main" val="1527620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16611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25132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075257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13262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1034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8997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1851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004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1289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0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84147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67506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0539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4289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7828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9487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884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1676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18372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1739622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49997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5055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220305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6115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9327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94297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56437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481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07497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42294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94972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301981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627785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19897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9567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22945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13581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0391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4408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65491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5329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8133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72434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034534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algn="l" defTabSz="932293" fontAlgn="base">
              <a:spcBef>
                <a:spcPct val="0"/>
              </a:spcBef>
              <a:spcAft>
                <a:spcPct val="0"/>
              </a:spcAft>
            </a:pPr>
            <a:r>
              <a:rPr lang="en-US" sz="1500">
                <a:gradFill flip="none" rotWithShape="1">
                  <a:gsLst>
                    <a:gs pos="5417">
                      <a:srgbClr val="FFFFFF"/>
                    </a:gs>
                    <a:gs pos="100000">
                      <a:srgbClr val="FFFFFF"/>
                    </a:gs>
                  </a:gsLst>
                  <a:lin ang="5400000" scaled="0"/>
                  <a:tileRect/>
                </a:gradFill>
              </a:rPr>
              <a:t>Text</a:t>
            </a:r>
            <a:endParaRPr lang="en-US" sz="1500" dirty="0">
              <a:gradFill flip="none" rotWithShape="1">
                <a:gsLst>
                  <a:gs pos="5417">
                    <a:srgbClr val="FFFFFF"/>
                  </a:gs>
                  <a:gs pos="100000">
                    <a:srgbClr val="FFFFFF"/>
                  </a:gs>
                </a:gsLst>
                <a:lin ang="5400000" scaled="0"/>
                <a:tileRect/>
              </a:gradFill>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48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7605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20317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69239" y="6558796"/>
            <a:ext cx="3859607" cy="134483"/>
          </a:xfrm>
          <a:prstGeom prst="rect">
            <a:avLst/>
          </a:prstGeom>
        </p:spPr>
        <p:txBody>
          <a:bodyPr/>
          <a:lstStyle>
            <a:lvl1pPr fontAlgn="base">
              <a:spcBef>
                <a:spcPct val="0"/>
              </a:spcBef>
              <a:spcAft>
                <a:spcPct val="0"/>
              </a:spcAft>
              <a:defRPr dirty="0" smtClean="0">
                <a:solidFill>
                  <a:srgbClr val="505050"/>
                </a:solidFill>
              </a:defRPr>
            </a:lvl1pPr>
          </a:lstStyle>
          <a:p>
            <a:pPr defTabSz="914049">
              <a:defRPr/>
            </a:pPr>
            <a:r>
              <a:rPr lang="en-US" sz="1765"/>
              <a:t>Microsoft Confidential</a:t>
            </a:r>
          </a:p>
        </p:txBody>
      </p:sp>
      <p:sp>
        <p:nvSpPr>
          <p:cNvPr id="5" name="Slide Number Placeholder 3"/>
          <p:cNvSpPr>
            <a:spLocks noGrp="1"/>
          </p:cNvSpPr>
          <p:nvPr>
            <p:ph type="sldNum" sz="quarter" idx="15"/>
          </p:nvPr>
        </p:nvSpPr>
        <p:spPr>
          <a:xfrm>
            <a:off x="11367166" y="6558796"/>
            <a:ext cx="555596" cy="134483"/>
          </a:xfrm>
          <a:prstGeom prst="rect">
            <a:avLst/>
          </a:prstGeom>
        </p:spPr>
        <p:txBody>
          <a:bodyPr/>
          <a:lstStyle>
            <a:lvl1pPr defTabSz="912803" fontAlgn="base">
              <a:spcBef>
                <a:spcPct val="0"/>
              </a:spcBef>
              <a:spcAft>
                <a:spcPct val="0"/>
              </a:spcAft>
              <a:defRPr smtClean="0">
                <a:solidFill>
                  <a:srgbClr val="505050"/>
                </a:solidFill>
              </a:defRPr>
            </a:lvl1pPr>
          </a:lstStyle>
          <a:p>
            <a:pPr algn="r">
              <a:defRPr/>
            </a:pPr>
            <a:fld id="{56442AAA-6A77-5942-BCC4-0CCA4B0626F8}" type="slidenum">
              <a:rPr lang="en-GB" sz="2000" smtClean="0">
                <a:latin typeface="Segoe UI Light"/>
              </a:rPr>
              <a:pPr algn="r">
                <a:defRPr/>
              </a:pPr>
              <a:t>‹#›</a:t>
            </a:fld>
            <a:endParaRPr lang="en-GB" sz="2000" dirty="0">
              <a:latin typeface="Segoe UI Light"/>
            </a:endParaRPr>
          </a:p>
        </p:txBody>
      </p:sp>
    </p:spTree>
    <p:extLst>
      <p:ext uri="{BB962C8B-B14F-4D97-AF65-F5344CB8AC3E}">
        <p14:creationId xmlns:p14="http://schemas.microsoft.com/office/powerpoint/2010/main" val="24048246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7"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227645616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2">
                <a:solidFill>
                  <a:schemeClr val="bg1"/>
                </a:solidFill>
              </a:defRPr>
            </a:lvl1pPr>
          </a:lstStyle>
          <a:p>
            <a:r>
              <a:rPr lang="en-US" dirty="0"/>
              <a:t>web</a:t>
            </a:r>
          </a:p>
        </p:txBody>
      </p:sp>
    </p:spTree>
    <p:extLst>
      <p:ext uri="{BB962C8B-B14F-4D97-AF65-F5344CB8AC3E}">
        <p14:creationId xmlns:p14="http://schemas.microsoft.com/office/powerpoint/2010/main" val="296421271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6"/>
            <a:ext cx="11079822" cy="20553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6571280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2" y="6256216"/>
            <a:ext cx="2743200" cy="365125"/>
          </a:xfrm>
          <a:prstGeom prst="rect">
            <a:avLst/>
          </a:prstGeom>
        </p:spPr>
        <p:txBody>
          <a:bodyPr/>
          <a:lstStyle/>
          <a:p>
            <a:pPr algn="r" defTabSz="914367">
              <a:defRPr/>
            </a:pPr>
            <a:fld id="{0A164282-434E-41D4-9582-783D542A7B68}" type="slidenum">
              <a:rPr lang="en-US" sz="2000" smtClean="0">
                <a:solidFill>
                  <a:srgbClr val="289FD7"/>
                </a:solidFill>
                <a:latin typeface="Segoe UI Light"/>
              </a:rPr>
              <a:pPr algn="r" defTabSz="914367">
                <a:defRPr/>
              </a:pPr>
              <a:t>‹#›</a:t>
            </a:fld>
            <a:endParaRPr lang="en-US" sz="2000" dirty="0">
              <a:solidFill>
                <a:srgbClr val="289FD7"/>
              </a:solidFill>
              <a:latin typeface="Segoe UI Light"/>
            </a:endParaRPr>
          </a:p>
        </p:txBody>
      </p:sp>
    </p:spTree>
    <p:extLst>
      <p:ext uri="{BB962C8B-B14F-4D97-AF65-F5344CB8AC3E}">
        <p14:creationId xmlns:p14="http://schemas.microsoft.com/office/powerpoint/2010/main" val="33412961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1"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5"/>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386972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with Sub ">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381000" y="228601"/>
            <a:ext cx="11290165" cy="553998"/>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1000" y="782638"/>
            <a:ext cx="11290300" cy="4247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2567402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32740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10996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2667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765241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62325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36595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077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35272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291649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2981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2856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632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7222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54054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107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82634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51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9721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543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5922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7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589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388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7631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image" Target="../media/image1.png"/><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theme" Target="../theme/theme4.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image" Target="../media/image16.emf"/><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theme" Target="../theme/theme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6.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image" Target="../media/image25.png"/><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50878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17" r:id="rId25"/>
    <p:sldLayoutId id="2147483718"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0787920"/>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93227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3" r:id="rId22"/>
    <p:sldLayoutId id="2147483744" r:id="rId23"/>
    <p:sldLayoutId id="2147483746" r:id="rId24"/>
    <p:sldLayoutId id="2147483747" r:id="rId25"/>
    <p:sldLayoutId id="2147483748" r:id="rId26"/>
    <p:sldLayoutId id="2147483749" r:id="rId27"/>
    <p:sldLayoutId id="2147483750" r:id="rId28"/>
    <p:sldLayoutId id="2147483751" r:id="rId29"/>
    <p:sldLayoutId id="2147483846"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4856308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9"/>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43949559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57545841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47623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Lst>
  <p:transition>
    <p:fade/>
  </p:transition>
  <p:txStyles>
    <p:titleStyle>
      <a:lvl1pPr algn="l" defTabSz="913505" rtl="0" eaLnBrk="1" fontAlgn="base" hangingPunct="1">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1" fontAlgn="base" hangingPunct="1">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B1D3C7-D713-4B3F-AD94-265C694F4195}" type="datetimeFigureOut">
              <a:rPr lang="en-US" smtClean="0"/>
              <a:t>1/12/2016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9D936-FC56-4900-ADF6-4941D7D56A97}" type="slidenum">
              <a:rPr lang="en-US" smtClean="0"/>
              <a:t>‹#›</a:t>
            </a:fld>
            <a:endParaRPr lang="en-US"/>
          </a:p>
        </p:txBody>
      </p:sp>
    </p:spTree>
    <p:extLst>
      <p:ext uri="{BB962C8B-B14F-4D97-AF65-F5344CB8AC3E}">
        <p14:creationId xmlns:p14="http://schemas.microsoft.com/office/powerpoint/2010/main" val="496798506"/>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awrence.Gripper@microsoft.com" TargetMode="External"/><Relationship Id="rId2" Type="http://schemas.openxmlformats.org/officeDocument/2006/relationships/hyperlink" Target="mailto:David.Griswtood@microsoft.com" TargetMode="External"/><Relationship Id="rId1" Type="http://schemas.openxmlformats.org/officeDocument/2006/relationships/slideLayout" Target="../slideLayouts/slideLayout2.xml"/><Relationship Id="rId5" Type="http://schemas.openxmlformats.org/officeDocument/2006/relationships/hyperlink" Target="mailto:bifurt@microsoft.com" TargetMode="External"/><Relationship Id="rId4" Type="http://schemas.openxmlformats.org/officeDocument/2006/relationships/hyperlink" Target="mailto:Jamie.Dalton@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8.xml"/><Relationship Id="rId1" Type="http://schemas.openxmlformats.org/officeDocument/2006/relationships/slideLayout" Target="../slideLayouts/slideLayout179.xml"/><Relationship Id="rId6" Type="http://schemas.openxmlformats.org/officeDocument/2006/relationships/hyperlink" Target="http://www.microsoft.com/windowsembedded/en-us/internet-of-things-customer-stories.aspx?id=7" TargetMode="External"/><Relationship Id="rId5" Type="http://schemas.openxmlformats.org/officeDocument/2006/relationships/image" Target="../media/image132.png"/><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xml"/><Relationship Id="rId1" Type="http://schemas.openxmlformats.org/officeDocument/2006/relationships/slideLayout" Target="../slideLayouts/slideLayout180.xml"/><Relationship Id="rId5" Type="http://schemas.openxmlformats.org/officeDocument/2006/relationships/image" Target="../media/image134.jpeg"/><Relationship Id="rId4" Type="http://schemas.openxmlformats.org/officeDocument/2006/relationships/hyperlink" Target="http://www.microsoft.com/en-us/server-cloud/customer-stories/Thyssen-Krupp-Elevator.asp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42.png"/><Relationship Id="rId26" Type="http://schemas.openxmlformats.org/officeDocument/2006/relationships/image" Target="../media/image49.png"/><Relationship Id="rId39" Type="http://schemas.openxmlformats.org/officeDocument/2006/relationships/image" Target="../media/image62.png"/><Relationship Id="rId3" Type="http://schemas.openxmlformats.org/officeDocument/2006/relationships/image" Target="../media/image34.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4.png"/><Relationship Id="rId7" Type="http://schemas.openxmlformats.org/officeDocument/2006/relationships/image" Target="../media/image36.png"/><Relationship Id="rId12" Type="http://schemas.openxmlformats.org/officeDocument/2006/relationships/image" Target="../media/image39.png"/><Relationship Id="rId17" Type="http://schemas.microsoft.com/office/2007/relationships/hdphoto" Target="../media/hdphoto7.wdp"/><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2" Type="http://schemas.openxmlformats.org/officeDocument/2006/relationships/notesSlide" Target="../notesSlides/notesSlide4.xml"/><Relationship Id="rId16" Type="http://schemas.openxmlformats.org/officeDocument/2006/relationships/image" Target="../media/image41.png"/><Relationship Id="rId20" Type="http://schemas.openxmlformats.org/officeDocument/2006/relationships/image" Target="../media/image43.png"/><Relationship Id="rId29" Type="http://schemas.openxmlformats.org/officeDocument/2006/relationships/image" Target="../media/image52.jpeg"/><Relationship Id="rId41" Type="http://schemas.openxmlformats.org/officeDocument/2006/relationships/image" Target="../media/image63.png"/><Relationship Id="rId1" Type="http://schemas.openxmlformats.org/officeDocument/2006/relationships/slideLayout" Target="../slideLayouts/slideLayout125.xml"/><Relationship Id="rId6" Type="http://schemas.microsoft.com/office/2007/relationships/hdphoto" Target="../media/hdphoto2.wdp"/><Relationship Id="rId11" Type="http://schemas.openxmlformats.org/officeDocument/2006/relationships/image" Target="../media/image38.emf"/><Relationship Id="rId24" Type="http://schemas.openxmlformats.org/officeDocument/2006/relationships/image" Target="../media/image47.emf"/><Relationship Id="rId32" Type="http://schemas.openxmlformats.org/officeDocument/2006/relationships/image" Target="../media/image55.png"/><Relationship Id="rId37" Type="http://schemas.openxmlformats.org/officeDocument/2006/relationships/image" Target="../media/image60.png"/><Relationship Id="rId40" Type="http://schemas.microsoft.com/office/2007/relationships/hdphoto" Target="../media/hdphoto9.wdp"/><Relationship Id="rId5" Type="http://schemas.openxmlformats.org/officeDocument/2006/relationships/image" Target="../media/image35.png"/><Relationship Id="rId15" Type="http://schemas.microsoft.com/office/2007/relationships/hdphoto" Target="../media/hdphoto6.wdp"/><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microsoft.com/office/2007/relationships/hdphoto" Target="../media/hdphoto4.wdp"/><Relationship Id="rId19" Type="http://schemas.microsoft.com/office/2007/relationships/hdphoto" Target="../media/hdphoto8.wdp"/><Relationship Id="rId31" Type="http://schemas.openxmlformats.org/officeDocument/2006/relationships/image" Target="../media/image54.png"/><Relationship Id="rId44" Type="http://schemas.openxmlformats.org/officeDocument/2006/relationships/image" Target="../media/image66.png"/><Relationship Id="rId4" Type="http://schemas.microsoft.com/office/2007/relationships/hdphoto" Target="../media/hdphoto1.wdp"/><Relationship Id="rId9" Type="http://schemas.openxmlformats.org/officeDocument/2006/relationships/image" Target="../media/image37.png"/><Relationship Id="rId14" Type="http://schemas.openxmlformats.org/officeDocument/2006/relationships/image" Target="../media/image40.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5.png"/></Relationships>
</file>

<file path=ppt/slides/_rels/slide7.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103.png"/><Relationship Id="rId3" Type="http://schemas.openxmlformats.org/officeDocument/2006/relationships/image" Target="../media/image67.png"/><Relationship Id="rId21" Type="http://schemas.openxmlformats.org/officeDocument/2006/relationships/image" Target="../media/image85.png"/><Relationship Id="rId34" Type="http://schemas.openxmlformats.org/officeDocument/2006/relationships/image" Target="../media/image98.png"/><Relationship Id="rId42" Type="http://schemas.openxmlformats.org/officeDocument/2006/relationships/image" Target="../media/image106.png"/><Relationship Id="rId47" Type="http://schemas.openxmlformats.org/officeDocument/2006/relationships/image" Target="../media/image111.png"/><Relationship Id="rId50" Type="http://schemas.openxmlformats.org/officeDocument/2006/relationships/image" Target="../media/image114.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102.png"/><Relationship Id="rId46" Type="http://schemas.openxmlformats.org/officeDocument/2006/relationships/image" Target="../media/image110.png"/><Relationship Id="rId2" Type="http://schemas.openxmlformats.org/officeDocument/2006/relationships/notesSlide" Target="../notesSlides/notesSlide5.xml"/><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41" Type="http://schemas.openxmlformats.org/officeDocument/2006/relationships/image" Target="../media/image105.png"/><Relationship Id="rId54" Type="http://schemas.openxmlformats.org/officeDocument/2006/relationships/image" Target="../media/image118.png"/><Relationship Id="rId1" Type="http://schemas.openxmlformats.org/officeDocument/2006/relationships/slideLayout" Target="../slideLayouts/slideLayout11.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104.png"/><Relationship Id="rId45" Type="http://schemas.openxmlformats.org/officeDocument/2006/relationships/image" Target="../media/image109.png"/><Relationship Id="rId53" Type="http://schemas.openxmlformats.org/officeDocument/2006/relationships/image" Target="../media/image117.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100.png"/><Relationship Id="rId49" Type="http://schemas.openxmlformats.org/officeDocument/2006/relationships/image" Target="../media/image113.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95.png"/><Relationship Id="rId44" Type="http://schemas.openxmlformats.org/officeDocument/2006/relationships/image" Target="../media/image108.png"/><Relationship Id="rId52" Type="http://schemas.openxmlformats.org/officeDocument/2006/relationships/image" Target="../media/image116.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7.png"/><Relationship Id="rId48" Type="http://schemas.openxmlformats.org/officeDocument/2006/relationships/image" Target="../media/image112.png"/><Relationship Id="rId8" Type="http://schemas.openxmlformats.org/officeDocument/2006/relationships/image" Target="../media/image72.png"/><Relationship Id="rId51" Type="http://schemas.openxmlformats.org/officeDocument/2006/relationships/image" Target="../media/image115.png"/></Relationships>
</file>

<file path=ppt/slides/_rels/slide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emf"/><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9.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slideLayout" Target="../slideLayouts/slideLayout77.xml"/><Relationship Id="rId7" Type="http://schemas.openxmlformats.org/officeDocument/2006/relationships/image" Target="../media/image128.jpeg"/><Relationship Id="rId12" Type="http://schemas.openxmlformats.org/officeDocument/2006/relationships/image" Target="../media/image129.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1.emf"/><Relationship Id="rId11" Type="http://schemas.openxmlformats.org/officeDocument/2006/relationships/hyperlink" Target="https://www.youtube.com/watch?v=TSdicQh0dTI" TargetMode="External"/><Relationship Id="rId5" Type="http://schemas.openxmlformats.org/officeDocument/2006/relationships/oleObject" Target="../embeddings/oleObject2.bin"/><Relationship Id="rId10" Type="http://schemas.openxmlformats.org/officeDocument/2006/relationships/image" Target="../media/image127.png"/><Relationship Id="rId4" Type="http://schemas.openxmlformats.org/officeDocument/2006/relationships/notesSlide" Target="../notesSlides/notesSlide7.xml"/><Relationship Id="rId9"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271104" y="2470502"/>
            <a:ext cx="9676764" cy="1794661"/>
          </a:xfrm>
        </p:spPr>
        <p:txBody>
          <a:bodyPr/>
          <a:lstStyle/>
          <a:p>
            <a:r>
              <a:rPr lang="en-GB" sz="4000" b="1" dirty="0"/>
              <a:t>Welcome </a:t>
            </a:r>
          </a:p>
          <a:p>
            <a:endParaRPr lang="en-GB" dirty="0"/>
          </a:p>
          <a:p>
            <a:endParaRPr lang="en-GB" dirty="0"/>
          </a:p>
          <a:p>
            <a:r>
              <a:rPr lang="en-GB" sz="2800" dirty="0">
                <a:hlinkClick r:id="rId2"/>
              </a:rPr>
              <a:t>David.Griswtood@microsoft.com</a:t>
            </a:r>
            <a:r>
              <a:rPr lang="en-GB" sz="2800" dirty="0"/>
              <a:t> </a:t>
            </a:r>
            <a:r>
              <a:rPr lang="en-GB" sz="2800" dirty="0">
                <a:hlinkClick r:id="rId3"/>
              </a:rPr>
              <a:t>Lawrence.Gripper@microsoft.com</a:t>
            </a:r>
            <a:r>
              <a:rPr lang="en-GB" sz="2800" dirty="0"/>
              <a:t> </a:t>
            </a:r>
          </a:p>
          <a:p>
            <a:r>
              <a:rPr lang="en-GB" sz="2800" dirty="0">
                <a:hlinkClick r:id="rId4"/>
              </a:rPr>
              <a:t>Jamie.Dalton@microsoft.com</a:t>
            </a:r>
            <a:r>
              <a:rPr lang="en-GB" sz="2800" dirty="0"/>
              <a:t>  </a:t>
            </a:r>
          </a:p>
          <a:p>
            <a:r>
              <a:rPr lang="en-GB" sz="2800" dirty="0"/>
              <a:t>Bianca Furtuna </a:t>
            </a:r>
            <a:r>
              <a:rPr lang="en-GB" sz="2800" dirty="0">
                <a:hlinkClick r:id="rId5"/>
              </a:rPr>
              <a:t>bifurt@microsoft.com</a:t>
            </a:r>
            <a:r>
              <a:rPr lang="en-GB" sz="2800" dirty="0"/>
              <a:t> </a:t>
            </a:r>
          </a:p>
        </p:txBody>
      </p:sp>
      <p:sp>
        <p:nvSpPr>
          <p:cNvPr id="2" name="Title 1"/>
          <p:cNvSpPr>
            <a:spLocks noGrp="1"/>
          </p:cNvSpPr>
          <p:nvPr>
            <p:ph type="title"/>
          </p:nvPr>
        </p:nvSpPr>
        <p:spPr>
          <a:xfrm>
            <a:off x="271104" y="307330"/>
            <a:ext cx="9676764" cy="1801436"/>
          </a:xfrm>
        </p:spPr>
        <p:txBody>
          <a:bodyPr anchor="b"/>
          <a:lstStyle/>
          <a:p>
            <a:r>
              <a:rPr lang="en-GB" sz="6600" dirty="0"/>
              <a:t>Microsoft Azure Workshop</a:t>
            </a:r>
          </a:p>
        </p:txBody>
      </p:sp>
    </p:spTree>
    <p:extLst>
      <p:ext uri="{BB962C8B-B14F-4D97-AF65-F5344CB8AC3E}">
        <p14:creationId xmlns:p14="http://schemas.microsoft.com/office/powerpoint/2010/main" val="1597804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962" t="35173" r="5039" b="2113"/>
          <a:stretch/>
        </p:blipFill>
        <p:spPr bwMode="auto">
          <a:xfrm>
            <a:off x="342900" y="257175"/>
            <a:ext cx="3508512" cy="1695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68554" y="2366796"/>
            <a:ext cx="2203899" cy="437573"/>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51437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68553" y="2774552"/>
            <a:ext cx="3779571" cy="2309426"/>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ts val="17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Coca-Cola </a:t>
            </a:r>
            <a:r>
              <a:rPr kumimoji="0" lang="en-US" sz="1200" b="0" i="0" u="none" strike="noStrike" kern="1200" cap="none" spc="0" normalizeH="0" baseline="0" noProof="0" dirty="0" err="1">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Amatil</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 (CCA) is a leading bottler and distributor of beverages across six countries in the Asia-Pacific region, with approximately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14,900</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 employees,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270 million </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consumers, and a large portfolio of soft drink brands and premium alcoholic beverages. To stay ahead of the competition, CCA wanted to create a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differentiated brand experience </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for consumers.</a:t>
            </a:r>
          </a:p>
        </p:txBody>
      </p:sp>
      <p:sp>
        <p:nvSpPr>
          <p:cNvPr id="12" name="Text Placeholder 36"/>
          <p:cNvSpPr txBox="1">
            <a:spLocks/>
          </p:cNvSpPr>
          <p:nvPr/>
        </p:nvSpPr>
        <p:spPr>
          <a:xfrm>
            <a:off x="8240057" y="2774552"/>
            <a:ext cx="3629750" cy="23094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ts val="1700"/>
              </a:lnSpc>
              <a:spcBef>
                <a:spcPts val="50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Improves competitive advantage by delivering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dynamic</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 relevant content</a:t>
            </a:r>
          </a:p>
          <a:p>
            <a:pPr marL="228600" marR="0" lvl="0" indent="-228600" algn="l" defTabSz="914400" rtl="0" eaLnBrk="1" fontAlgn="auto" latinLnBrk="0" hangingPunct="1">
              <a:lnSpc>
                <a:spcPts val="1700"/>
              </a:lnSpc>
              <a:spcBef>
                <a:spcPts val="50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Boosts sales 12 percent </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in grocery and up to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20 percent </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in off-premise locations, with a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120 percent </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lift in the off-premise channel when combined with discount offer </a:t>
            </a:r>
          </a:p>
          <a:p>
            <a:pPr marL="228600" marR="0" lvl="0" indent="-228600" algn="l" defTabSz="914400" rtl="0" eaLnBrk="1" fontAlgn="auto" latinLnBrk="0" hangingPunct="1">
              <a:lnSpc>
                <a:spcPts val="1700"/>
              </a:lnSpc>
              <a:spcBef>
                <a:spcPts val="50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Optimizes implementation with flexible,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scalable</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 solution</a:t>
            </a:r>
          </a:p>
          <a:p>
            <a:pPr marL="228600" marR="0" lvl="0" indent="-228600" algn="l" defTabSz="914400" rtl="0" eaLnBrk="1" fontAlgn="auto" latinLnBrk="0" hangingPunct="1">
              <a:lnSpc>
                <a:spcPts val="1700"/>
              </a:lnSpc>
              <a:spcBef>
                <a:spcPts val="0"/>
              </a:spcBef>
              <a:spcAft>
                <a:spcPts val="0"/>
              </a:spcAft>
              <a:buClrTx/>
              <a:buSzTx/>
              <a:buFont typeface="Courier New" panose="02070309020205020404" pitchFamily="49" charset="0"/>
              <a:buChar char="o"/>
              <a:tabLst/>
              <a:defRPr/>
            </a:pPr>
            <a:endPar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2" name="Group 1"/>
          <p:cNvGrpSpPr/>
          <p:nvPr/>
        </p:nvGrpSpPr>
        <p:grpSpPr>
          <a:xfrm>
            <a:off x="9803007" y="477301"/>
            <a:ext cx="1915270" cy="361555"/>
            <a:chOff x="373629" y="753034"/>
            <a:chExt cx="4336072" cy="818541"/>
          </a:xfrm>
        </p:grpSpPr>
        <p:pic>
          <p:nvPicPr>
            <p:cNvPr id="15"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629" y="753034"/>
              <a:ext cx="2459090" cy="818541"/>
            </a:xfrm>
            <a:prstGeom prst="rect">
              <a:avLst/>
            </a:prstGeom>
            <a:noFill/>
            <a:ln>
              <a:noFill/>
            </a:ln>
          </p:spPr>
        </p:pic>
        <p:pic>
          <p:nvPicPr>
            <p:cNvPr id="16" name="Content Placeholder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0309" y="753034"/>
              <a:ext cx="1639392" cy="818541"/>
            </a:xfrm>
            <a:prstGeom prst="rect">
              <a:avLst/>
            </a:prstGeom>
          </p:spPr>
        </p:pic>
      </p:grpSp>
      <p:sp>
        <p:nvSpPr>
          <p:cNvPr id="18" name="Text Placeholder 28"/>
          <p:cNvSpPr txBox="1">
            <a:spLocks/>
          </p:cNvSpPr>
          <p:nvPr/>
        </p:nvSpPr>
        <p:spPr>
          <a:xfrm>
            <a:off x="8240057" y="2366796"/>
            <a:ext cx="2203899" cy="437573"/>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51437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184106" y="2366796"/>
            <a:ext cx="2203899" cy="437573"/>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514376"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180358" y="2774552"/>
            <a:ext cx="3811117" cy="2309426"/>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ts val="1700"/>
              </a:lnSpc>
              <a:spcBef>
                <a:spcPts val="75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CCA teamed with TKM9 to create a solution that integrates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interactive digital signage </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on refrigerated beverage coolers with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mobile phones</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 and a backend system used for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analytics</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 and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real-time</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 updates. The solution connects coolers equipped with Windows Embedded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touchscreens</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 and Kinect for Windows technology to an analytics application running in the </a:t>
            </a:r>
            <a: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cloud</a:t>
            </a:r>
            <a:r>
              <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 on the Microsoft Azure platform. </a:t>
            </a:r>
          </a:p>
        </p:txBody>
      </p:sp>
      <p:sp>
        <p:nvSpPr>
          <p:cNvPr id="23" name="Text Placeholder 41"/>
          <p:cNvSpPr txBox="1">
            <a:spLocks/>
          </p:cNvSpPr>
          <p:nvPr/>
        </p:nvSpPr>
        <p:spPr>
          <a:xfrm>
            <a:off x="10346104" y="6615218"/>
            <a:ext cx="1445232"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35"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chemeClr val="bg1"/>
                </a:solidFill>
                <a:effectLst/>
                <a:uLnTx/>
                <a:uFillTx/>
                <a:latin typeface="Segoe UI"/>
                <a:ea typeface="+mn-ea"/>
                <a:cs typeface="+mn-cs"/>
                <a:hlinkClick r:id="rId6"/>
              </a:rPr>
              <a:t>COCA-COLA AMATIL</a:t>
            </a:r>
            <a:endParaRPr kumimoji="0" lang="nl-NL" sz="10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7" name="Text Placeholder 28"/>
          <p:cNvSpPr txBox="1">
            <a:spLocks/>
          </p:cNvSpPr>
          <p:nvPr/>
        </p:nvSpPr>
        <p:spPr>
          <a:xfrm>
            <a:off x="4180359" y="838856"/>
            <a:ext cx="5420842" cy="97089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514376"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505050"/>
                </a:solidFill>
                <a:effectLst/>
                <a:uLnTx/>
                <a:uFillTx/>
                <a:latin typeface="Segoe UI Light" panose="020B0502040204020203" pitchFamily="34" charset="0"/>
                <a:ea typeface="Segoe UI" panose="020B0502040204020203" pitchFamily="34" charset="0"/>
                <a:cs typeface="Segoe UI" panose="020B0502040204020203" pitchFamily="34" charset="0"/>
              </a:rPr>
              <a:t>Coca-Cola coolers get an extra dose of “cool” thanks to </a:t>
            </a:r>
            <a:r>
              <a:rPr kumimoji="0" lang="en-US" sz="3000" b="0" i="0" u="none" strike="noStrike" kern="1200" cap="none" spc="0" normalizeH="0" baseline="0" noProof="0" dirty="0" err="1">
                <a:ln>
                  <a:noFill/>
                </a:ln>
                <a:solidFill>
                  <a:srgbClr val="505050"/>
                </a:solidFill>
                <a:effectLst/>
                <a:uLnTx/>
                <a:uFillTx/>
                <a:latin typeface="Segoe UI Light" panose="020B0502040204020203" pitchFamily="34" charset="0"/>
                <a:ea typeface="Segoe UI" panose="020B0502040204020203" pitchFamily="34" charset="0"/>
                <a:cs typeface="Segoe UI" panose="020B0502040204020203" pitchFamily="34" charset="0"/>
              </a:rPr>
              <a:t>IoT</a:t>
            </a:r>
            <a:endParaRPr kumimoji="0" lang="en-US" sz="3000" b="0" i="0" u="none" strike="noStrike" kern="1200" cap="none" spc="0" normalizeH="0" baseline="0" noProof="0" dirty="0">
              <a:ln>
                <a:noFill/>
              </a:ln>
              <a:solidFill>
                <a:srgbClr val="505050"/>
              </a:solidFill>
              <a:effectLst/>
              <a:uLnTx/>
              <a:uFillTx/>
              <a:latin typeface="Segoe UI Light" panose="020B0502040204020203" pitchFamily="34" charset="0"/>
              <a:ea typeface="Segoe UI" panose="020B0502040204020203" pitchFamily="34" charset="0"/>
              <a:cs typeface="Segoe UI" panose="020B0502040204020203" pitchFamily="34" charset="0"/>
            </a:endParaRPr>
          </a:p>
          <a:p>
            <a:pPr marL="0" marR="0" lvl="0" indent="0" algn="l" defTabSz="514376"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 name="Text Placeholder 38"/>
          <p:cNvSpPr txBox="1">
            <a:spLocks/>
          </p:cNvSpPr>
          <p:nvPr/>
        </p:nvSpPr>
        <p:spPr>
          <a:xfrm>
            <a:off x="6105525" y="5077469"/>
            <a:ext cx="5612752" cy="987989"/>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685835"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“We wanted an interactive interface from the consumer’s perspective. It’s not just about delivering digital content, it’s about doing it in a more targeted and relevant way.”</a:t>
            </a: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9" name="Text Placeholder 41"/>
          <p:cNvSpPr txBox="1">
            <a:spLocks/>
          </p:cNvSpPr>
          <p:nvPr/>
        </p:nvSpPr>
        <p:spPr>
          <a:xfrm>
            <a:off x="9652612" y="6209867"/>
            <a:ext cx="2022596" cy="482909"/>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685835"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Segoe UI"/>
                <a:ea typeface="+mn-ea"/>
                <a:cs typeface="+mn-cs"/>
              </a:rPr>
              <a:t>Stuart Port</a:t>
            </a:r>
            <a:br>
              <a:rPr kumimoji="0" lang="nl-NL" sz="1200" b="0" i="0" u="none" strike="noStrike" kern="1200" cap="none" spc="0" normalizeH="0" baseline="0" noProof="0" dirty="0">
                <a:ln>
                  <a:noFill/>
                </a:ln>
                <a:solidFill>
                  <a:srgbClr val="FFFFFF"/>
                </a:solidFill>
                <a:effectLst/>
                <a:uLnTx/>
                <a:uFillTx/>
                <a:latin typeface="Segoe UI"/>
                <a:ea typeface="+mn-ea"/>
                <a:cs typeface="+mn-cs"/>
              </a:rPr>
            </a:br>
            <a:r>
              <a:rPr kumimoji="0" lang="en-US" sz="800" b="0" i="1" u="none" strike="noStrike" kern="1200" cap="none" spc="0" normalizeH="0" baseline="0" noProof="0" dirty="0">
                <a:ln>
                  <a:noFill/>
                </a:ln>
                <a:solidFill>
                  <a:srgbClr val="FFFFFF"/>
                </a:solidFill>
                <a:effectLst/>
                <a:uLnTx/>
                <a:uFillTx/>
                <a:latin typeface="Segoe UI"/>
                <a:ea typeface="+mn-ea"/>
                <a:cs typeface="+mn-cs"/>
              </a:rPr>
              <a:t>Manager of Frozen Beverages Strategy</a:t>
            </a:r>
          </a:p>
        </p:txBody>
      </p:sp>
    </p:spTree>
    <p:extLst>
      <p:ext uri="{BB962C8B-B14F-4D97-AF65-F5344CB8AC3E}">
        <p14:creationId xmlns:p14="http://schemas.microsoft.com/office/powerpoint/2010/main" val="3438099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298" b="3747"/>
          <a:stretch/>
        </p:blipFill>
        <p:spPr bwMode="auto">
          <a:xfrm>
            <a:off x="404342" y="294968"/>
            <a:ext cx="3399522" cy="170098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68554" y="2366796"/>
            <a:ext cx="2203899" cy="437573"/>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b="1" dirty="0">
                <a:solidFill>
                  <a:srgbClr val="0078D7"/>
                </a:solidFill>
                <a:latin typeface="Segoe UI" panose="020B0502040204020203" pitchFamily="34" charset="0"/>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68553" y="2774552"/>
            <a:ext cx="3779571" cy="2309426"/>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00"/>
              </a:lnSpc>
            </a:pP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Leading global manufacturer ThyssenKrupp Elevator maintains more than elevators worldwide, including those at some of the</a:t>
            </a: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1.1 million </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 world’s most iconic buildings.  ThyssenKrupp wanted to better compete in their industry by offering dramatically </a:t>
            </a: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increased uptime</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 taking preventative maintenance a step further to predictive and even </a:t>
            </a: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pre-emptive service</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 </a:t>
            </a:r>
          </a:p>
        </p:txBody>
      </p:sp>
      <p:sp>
        <p:nvSpPr>
          <p:cNvPr id="12" name="Text Placeholder 36"/>
          <p:cNvSpPr txBox="1">
            <a:spLocks/>
          </p:cNvSpPr>
          <p:nvPr/>
        </p:nvSpPr>
        <p:spPr>
          <a:xfrm>
            <a:off x="8240057" y="2774552"/>
            <a:ext cx="3629750" cy="2158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00"/>
              </a:lnSpc>
              <a:spcBef>
                <a:spcPts val="500"/>
              </a:spcBef>
              <a:buFont typeface="Courier New" panose="02070309020205020404" pitchFamily="49" charset="0"/>
              <a:buChar char="o"/>
            </a:pP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Increases reliability </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through predictive maintenance and rapid, remote diagnostic capabilities</a:t>
            </a:r>
          </a:p>
          <a:p>
            <a:pPr>
              <a:lnSpc>
                <a:spcPts val="1700"/>
              </a:lnSpc>
              <a:spcBef>
                <a:spcPts val="500"/>
              </a:spcBef>
              <a:buFont typeface="Courier New" panose="02070309020205020404" pitchFamily="49" charset="0"/>
              <a:buChar char="o"/>
            </a:pP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Reduces costs </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for ThyssenKrupp and their customers</a:t>
            </a:r>
          </a:p>
          <a:p>
            <a:pPr>
              <a:lnSpc>
                <a:spcPts val="1700"/>
              </a:lnSpc>
              <a:spcBef>
                <a:spcPts val="500"/>
              </a:spcBef>
              <a:buFont typeface="Courier New" panose="02070309020205020404" pitchFamily="49" charset="0"/>
              <a:buChar char="o"/>
            </a:pP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Rich,</a:t>
            </a: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 real-time </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data visualization</a:t>
            </a:r>
          </a:p>
          <a:p>
            <a:pPr>
              <a:lnSpc>
                <a:spcPts val="1700"/>
              </a:lnSpc>
              <a:spcBef>
                <a:spcPts val="500"/>
              </a:spcBef>
              <a:buFont typeface="Courier New" panose="02070309020205020404" pitchFamily="49" charset="0"/>
              <a:buChar char="o"/>
            </a:pP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Data continually feeds into dynamic predictive models</a:t>
            </a:r>
          </a:p>
          <a:p>
            <a:pPr>
              <a:lnSpc>
                <a:spcPts val="1700"/>
              </a:lnSpc>
              <a:spcBef>
                <a:spcPts val="0"/>
              </a:spcBef>
              <a:buFont typeface="Courier New" panose="02070309020205020404" pitchFamily="49" charset="0"/>
              <a:buChar char="o"/>
            </a:pPr>
            <a:endPar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Text Placeholder 28"/>
          <p:cNvSpPr txBox="1">
            <a:spLocks/>
          </p:cNvSpPr>
          <p:nvPr/>
        </p:nvSpPr>
        <p:spPr>
          <a:xfrm>
            <a:off x="8240057" y="2366796"/>
            <a:ext cx="2203899" cy="437573"/>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b="1" dirty="0">
                <a:solidFill>
                  <a:srgbClr val="0078D7"/>
                </a:solidFill>
                <a:latin typeface="Segoe UI" panose="020B0502040204020203" pitchFamily="34" charset="0"/>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184106" y="2366796"/>
            <a:ext cx="2203899" cy="437573"/>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00" b="1" dirty="0">
                <a:solidFill>
                  <a:srgbClr val="0078D7"/>
                </a:solidFill>
                <a:latin typeface="Segoe UI" panose="020B0502040204020203" pitchFamily="34" charset="0"/>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180358" y="2774552"/>
            <a:ext cx="3811117" cy="2309426"/>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00"/>
              </a:lnSpc>
            </a:pP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ThyssenKrupp teamed up with Microsoft and CGI to create a connected, </a:t>
            </a: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intelligent</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 asset monitoring </a:t>
            </a: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system</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 based on Microsoft Azure Intelligent Systems Service, Power BI for Office 365, and Microsoft Azure Machine Learning.  The solution connects thousands of sensors and systems in its elevators to the </a:t>
            </a: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cloud</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 and draws this data into a </a:t>
            </a: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dashboard</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 available on PCs and </a:t>
            </a:r>
            <a:r>
              <a:rPr lang="en-US" sz="1200" b="1" dirty="0">
                <a:solidFill>
                  <a:srgbClr val="505050"/>
                </a:solidFill>
                <a:latin typeface="Segoe UI" panose="020B0502040204020203" pitchFamily="34" charset="0"/>
                <a:ea typeface="Segoe UI" panose="020B0502040204020203" pitchFamily="34" charset="0"/>
                <a:cs typeface="Segoe UI" panose="020B0502040204020203" pitchFamily="34" charset="0"/>
              </a:rPr>
              <a:t>mobile</a:t>
            </a: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 devices for a real-time view of key performance indicators.</a:t>
            </a:r>
          </a:p>
          <a:p>
            <a:pPr>
              <a:lnSpc>
                <a:spcPts val="1700"/>
              </a:lnSpc>
            </a:pPr>
            <a:r>
              <a:rPr lang="en-US" sz="1200" dirty="0">
                <a:solidFill>
                  <a:srgbClr val="505050"/>
                </a:solidFill>
                <a:latin typeface="Segoe UI" panose="020B0502040204020203" pitchFamily="34" charset="0"/>
                <a:ea typeface="Segoe UI" panose="020B0502040204020203" pitchFamily="34" charset="0"/>
                <a:cs typeface="Segoe UI" panose="020B0502040204020203" pitchFamily="34" charset="0"/>
              </a:rPr>
              <a:t>. </a:t>
            </a:r>
          </a:p>
        </p:txBody>
      </p:sp>
      <p:sp>
        <p:nvSpPr>
          <p:cNvPr id="23" name="Text Placeholder 41"/>
          <p:cNvSpPr txBox="1">
            <a:spLocks/>
          </p:cNvSpPr>
          <p:nvPr/>
        </p:nvSpPr>
        <p:spPr>
          <a:xfrm>
            <a:off x="8788400" y="1568296"/>
            <a:ext cx="2953131" cy="241454"/>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400" dirty="0">
                <a:solidFill>
                  <a:schemeClr val="accent4"/>
                </a:solidFill>
                <a:latin typeface="Segoe UI"/>
                <a:hlinkClick r:id="rId4"/>
              </a:rPr>
              <a:t>THYSSENKRUPP ELEVATOR VIDEO</a:t>
            </a:r>
            <a:endParaRPr lang="nl-NL" sz="1400" dirty="0">
              <a:solidFill>
                <a:schemeClr val="accent4"/>
              </a:solidFill>
              <a:latin typeface="Segoe UI"/>
            </a:endParaRPr>
          </a:p>
        </p:txBody>
      </p:sp>
      <p:sp>
        <p:nvSpPr>
          <p:cNvPr id="17" name="Text Placeholder 28"/>
          <p:cNvSpPr txBox="1">
            <a:spLocks/>
          </p:cNvSpPr>
          <p:nvPr/>
        </p:nvSpPr>
        <p:spPr>
          <a:xfrm>
            <a:off x="4180359" y="838856"/>
            <a:ext cx="5420842" cy="97089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00" dirty="0">
                <a:solidFill>
                  <a:srgbClr val="505050"/>
                </a:solidFill>
                <a:latin typeface="Segoe UI Light" panose="020B0502040204020203" pitchFamily="34" charset="0"/>
                <a:ea typeface="Segoe UI" panose="020B0502040204020203" pitchFamily="34" charset="0"/>
                <a:cs typeface="Segoe UI" panose="020B0502040204020203" pitchFamily="34" charset="0"/>
              </a:rPr>
              <a:t>The Internet of Things gives the world’s cities a major lift</a:t>
            </a:r>
            <a:endParaRPr lang="en-US" sz="2000" b="1" dirty="0">
              <a:solidFill>
                <a:srgbClr val="0078D7"/>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Text Placeholder 38"/>
          <p:cNvSpPr txBox="1">
            <a:spLocks/>
          </p:cNvSpPr>
          <p:nvPr/>
        </p:nvSpPr>
        <p:spPr>
          <a:xfrm>
            <a:off x="6105525" y="5077469"/>
            <a:ext cx="5612752" cy="987989"/>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FF"/>
                </a:solidFill>
                <a:latin typeface="Segoe UI Light"/>
              </a:rPr>
              <a:t>“We wanted to go beyond the industry standard of preventative maintenance, to offer predictive and even preemptive maintenance.” </a:t>
            </a:r>
            <a:endParaRPr lang="en-US" sz="1600" dirty="0">
              <a:solidFill>
                <a:srgbClr val="FFFFFF"/>
              </a:solidFill>
              <a:latin typeface="Segoe UI Light"/>
            </a:endParaRPr>
          </a:p>
        </p:txBody>
      </p:sp>
      <p:sp>
        <p:nvSpPr>
          <p:cNvPr id="19" name="Text Placeholder 41"/>
          <p:cNvSpPr txBox="1">
            <a:spLocks/>
          </p:cNvSpPr>
          <p:nvPr/>
        </p:nvSpPr>
        <p:spPr>
          <a:xfrm>
            <a:off x="9652612" y="6209867"/>
            <a:ext cx="2022596" cy="482909"/>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200" dirty="0">
                <a:solidFill>
                  <a:srgbClr val="FFFFFF"/>
                </a:solidFill>
                <a:latin typeface="Segoe UI"/>
              </a:rPr>
              <a:t>Andreas Schierenbeck</a:t>
            </a:r>
            <a:br>
              <a:rPr lang="nl-NL" sz="1200" dirty="0">
                <a:solidFill>
                  <a:srgbClr val="FFFFFF"/>
                </a:solidFill>
                <a:latin typeface="Segoe UI"/>
              </a:rPr>
            </a:br>
            <a:r>
              <a:rPr lang="en-US" sz="800" i="1" dirty="0">
                <a:solidFill>
                  <a:srgbClr val="FFFFFF"/>
                </a:solidFill>
                <a:latin typeface="Segoe UI"/>
              </a:rPr>
              <a:t>CEO</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77697" y="382734"/>
            <a:ext cx="1740580" cy="505306"/>
          </a:xfrm>
          <a:prstGeom prst="rect">
            <a:avLst/>
          </a:prstGeom>
        </p:spPr>
      </p:pic>
    </p:spTree>
    <p:extLst>
      <p:ext uri="{BB962C8B-B14F-4D97-AF65-F5344CB8AC3E}">
        <p14:creationId xmlns:p14="http://schemas.microsoft.com/office/powerpoint/2010/main" val="1494359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IoT Solutions</a:t>
            </a:r>
          </a:p>
        </p:txBody>
      </p:sp>
      <p:sp>
        <p:nvSpPr>
          <p:cNvPr id="3" name="Text Placeholder 2"/>
          <p:cNvSpPr>
            <a:spLocks noGrp="1"/>
          </p:cNvSpPr>
          <p:nvPr>
            <p:ph type="body" sz="quarter" idx="11"/>
          </p:nvPr>
        </p:nvSpPr>
        <p:spPr>
          <a:xfrm>
            <a:off x="380865" y="1517156"/>
            <a:ext cx="11290300" cy="4431983"/>
          </a:xfrm>
        </p:spPr>
        <p:txBody>
          <a:bodyPr/>
          <a:lstStyle/>
          <a:p>
            <a:r>
              <a:rPr lang="en-GB" sz="4000" dirty="0">
                <a:solidFill>
                  <a:schemeClr val="tx1"/>
                </a:solidFill>
              </a:rPr>
              <a:t>Well known fast food chain using Azure to monitor temperature of deep fat fryers </a:t>
            </a:r>
          </a:p>
          <a:p>
            <a:r>
              <a:rPr lang="en-GB" sz="4000" dirty="0">
                <a:solidFill>
                  <a:schemeClr val="tx1"/>
                </a:solidFill>
              </a:rPr>
              <a:t>World leading jet engine manufacturer monitoring engines to predict failure</a:t>
            </a:r>
          </a:p>
          <a:p>
            <a:r>
              <a:rPr lang="en-GB" sz="4000" dirty="0">
                <a:solidFill>
                  <a:schemeClr val="tx1"/>
                </a:solidFill>
              </a:rPr>
              <a:t>Biggest automotive manufactures tracking car telemetry </a:t>
            </a:r>
          </a:p>
          <a:p>
            <a:r>
              <a:rPr lang="en-GB" sz="4000" dirty="0">
                <a:solidFill>
                  <a:schemeClr val="tx1"/>
                </a:solidFill>
              </a:rPr>
              <a:t>. . . .</a:t>
            </a:r>
          </a:p>
        </p:txBody>
      </p:sp>
    </p:spTree>
    <p:extLst>
      <p:ext uri="{BB962C8B-B14F-4D97-AF65-F5344CB8AC3E}">
        <p14:creationId xmlns:p14="http://schemas.microsoft.com/office/powerpoint/2010/main" val="890064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1" y="1762383"/>
            <a:ext cx="10225888" cy="3607462"/>
          </a:xfrm>
        </p:spPr>
        <p:txBody>
          <a:bodyPr/>
          <a:lstStyle/>
          <a:p>
            <a:r>
              <a:rPr lang="en-GB" sz="2800" i="1" dirty="0"/>
              <a:t>9:30am	Registration opens</a:t>
            </a:r>
          </a:p>
          <a:p>
            <a:r>
              <a:rPr lang="en-GB" sz="2800" i="1" dirty="0"/>
              <a:t>10am    	Workshop starts, with breaks for coffee and lunch</a:t>
            </a:r>
          </a:p>
          <a:p>
            <a:r>
              <a:rPr lang="en-GB" sz="2800" i="1" dirty="0"/>
              <a:t>2pm 	Networking and informal one to one discussions</a:t>
            </a:r>
          </a:p>
          <a:p>
            <a:r>
              <a:rPr lang="en-GB" sz="2800" i="1" dirty="0"/>
              <a:t>3pm      	Machine Learning Workshop </a:t>
            </a:r>
          </a:p>
          <a:p>
            <a:r>
              <a:rPr lang="en-GB" sz="2800" i="1" dirty="0"/>
              <a:t>4pm     	Close </a:t>
            </a:r>
          </a:p>
          <a:p>
            <a:endParaRPr lang="en-GB" sz="3200" dirty="0"/>
          </a:p>
          <a:p>
            <a:endParaRPr lang="en-GB" dirty="0"/>
          </a:p>
        </p:txBody>
      </p:sp>
      <p:sp>
        <p:nvSpPr>
          <p:cNvPr id="4" name="Title 3"/>
          <p:cNvSpPr>
            <a:spLocks noGrp="1"/>
          </p:cNvSpPr>
          <p:nvPr>
            <p:ph type="title"/>
          </p:nvPr>
        </p:nvSpPr>
        <p:spPr/>
        <p:txBody>
          <a:bodyPr/>
          <a:lstStyle/>
          <a:p>
            <a:r>
              <a:rPr lang="en-GB" dirty="0"/>
              <a:t>Agenda</a:t>
            </a:r>
          </a:p>
        </p:txBody>
      </p:sp>
    </p:spTree>
    <p:extLst>
      <p:ext uri="{BB962C8B-B14F-4D97-AF65-F5344CB8AC3E}">
        <p14:creationId xmlns:p14="http://schemas.microsoft.com/office/powerpoint/2010/main" val="27456657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ctrTitle"/>
          </p:nvPr>
        </p:nvSpPr>
        <p:spPr>
          <a:xfrm>
            <a:off x="279402" y="1651493"/>
            <a:ext cx="6238881" cy="1916953"/>
          </a:xfrm>
        </p:spPr>
        <p:txBody>
          <a:bodyPr vert="horz" wrap="square" lIns="179259" tIns="91427" rIns="179259" bIns="91427" rtlCol="0" anchor="t">
            <a:noAutofit/>
          </a:bodyPr>
          <a:lstStyle/>
          <a:p>
            <a:pPr defTabSz="914116" eaLnBrk="1" hangingPunct="1">
              <a:defRPr/>
            </a:pPr>
            <a:r>
              <a:rPr sz="6470" spc="0" dirty="0">
                <a:latin typeface="Segoe UI Light"/>
                <a:ea typeface="+mn-ea"/>
                <a:cs typeface="Segoe UI Light"/>
              </a:rPr>
              <a:t>Microsoft Azure</a:t>
            </a:r>
            <a:br>
              <a:rPr sz="6470" spc="0" dirty="0">
                <a:latin typeface="Segoe UI Light"/>
                <a:ea typeface="+mn-ea"/>
                <a:cs typeface="Segoe UI Light"/>
              </a:rPr>
            </a:br>
            <a:endParaRPr sz="6470" spc="0" dirty="0">
              <a:latin typeface="Segoe UI Light"/>
              <a:ea typeface="+mn-ea"/>
              <a:cs typeface="Segoe UI Light"/>
            </a:endParaRPr>
          </a:p>
        </p:txBody>
      </p:sp>
      <p:sp>
        <p:nvSpPr>
          <p:cNvPr id="4" name="Title 4"/>
          <p:cNvSpPr txBox="1">
            <a:spLocks/>
          </p:cNvSpPr>
          <p:nvPr/>
        </p:nvSpPr>
        <p:spPr>
          <a:xfrm>
            <a:off x="279402" y="3136531"/>
            <a:ext cx="7171938" cy="1271311"/>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r>
              <a:rPr lang="en-US" sz="4313" spc="0" dirty="0">
                <a:solidFill>
                  <a:srgbClr val="FFFFFF"/>
                </a:solidFill>
                <a:cs typeface="Segoe UI Light"/>
              </a:rPr>
              <a:t>The cloud platform</a:t>
            </a:r>
          </a:p>
          <a:p>
            <a:pPr defTabSz="914116">
              <a:defRPr/>
            </a:pPr>
            <a:r>
              <a:rPr lang="en-US" sz="4313" spc="0" dirty="0">
                <a:solidFill>
                  <a:srgbClr val="FFFFFF"/>
                </a:solidFill>
                <a:cs typeface="Segoe UI Light"/>
              </a:rPr>
              <a:t>built for business and</a:t>
            </a:r>
          </a:p>
          <a:p>
            <a:pPr defTabSz="914116">
              <a:defRPr/>
            </a:pPr>
            <a:r>
              <a:rPr lang="en-US" sz="4313" spc="0" dirty="0">
                <a:solidFill>
                  <a:srgbClr val="FFFFFF"/>
                </a:solidFill>
                <a:cs typeface="Segoe UI Light"/>
              </a:rPr>
              <a:t>innovation </a:t>
            </a:r>
          </a:p>
        </p:txBody>
      </p:sp>
      <p:sp>
        <p:nvSpPr>
          <p:cNvPr id="5" name="Title 4"/>
          <p:cNvSpPr txBox="1">
            <a:spLocks/>
          </p:cNvSpPr>
          <p:nvPr/>
        </p:nvSpPr>
        <p:spPr>
          <a:xfrm>
            <a:off x="279402" y="3669315"/>
            <a:ext cx="4646991" cy="542099"/>
          </a:xfrm>
          <a:prstGeom prst="rect">
            <a:avLst/>
          </a:prstGeom>
        </p:spPr>
        <p:txBody>
          <a:bodyPr lIns="179259" tIns="89630" rIns="179259" bIns="89630"/>
          <a:lstStyle>
            <a:lvl1pPr algn="l" defTabSz="931863" rtl="0" fontAlgn="base">
              <a:lnSpc>
                <a:spcPct val="90000"/>
              </a:lnSpc>
              <a:spcBef>
                <a:spcPct val="0"/>
              </a:spcBef>
              <a:spcAft>
                <a:spcPct val="0"/>
              </a:spcAft>
              <a:defRPr lang="en-US" sz="6000" kern="1200" spc="-102" baseline="0">
                <a:ln w="3175">
                  <a:noFill/>
                </a:ln>
                <a:solidFill>
                  <a:schemeClr val="bg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4116">
              <a:defRPr/>
            </a:pPr>
            <a:endParaRPr lang="en-US" sz="2000" spc="0" dirty="0">
              <a:solidFill>
                <a:srgbClr val="FFFFFF"/>
              </a:solidFill>
              <a:cs typeface="Segoe UI Light"/>
            </a:endParaRPr>
          </a:p>
        </p:txBody>
      </p:sp>
    </p:spTree>
    <p:extLst>
      <p:ext uri="{BB962C8B-B14F-4D97-AF65-F5344CB8AC3E}">
        <p14:creationId xmlns:p14="http://schemas.microsoft.com/office/powerpoint/2010/main" val="14673697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r>
              <a:rPr lang="en-US" sz="4799" spc="-100" dirty="0"/>
              <a:t>Huge infrastructure </a:t>
            </a:r>
            <a:r>
              <a:rPr lang="en-US" sz="4799" dirty="0"/>
              <a:t>scale </a:t>
            </a:r>
            <a:r>
              <a:rPr lang="en-US" sz="4799" dirty="0">
                <a:solidFill>
                  <a:srgbClr val="0070C0"/>
                </a:solidFill>
              </a:rPr>
              <a:t>is the enabler</a:t>
            </a:r>
          </a:p>
        </p:txBody>
      </p:sp>
      <p:sp>
        <p:nvSpPr>
          <p:cNvPr id="27" name="TextBox 26"/>
          <p:cNvSpPr txBox="1"/>
          <p:nvPr/>
        </p:nvSpPr>
        <p:spPr>
          <a:xfrm>
            <a:off x="401217" y="823050"/>
            <a:ext cx="11564164" cy="468598"/>
          </a:xfrm>
          <a:prstGeom prst="rect">
            <a:avLst/>
          </a:prstGeom>
          <a:noFill/>
          <a:ln>
            <a:noFill/>
          </a:ln>
        </p:spPr>
        <p:txBody>
          <a:bodyPr wrap="square" lIns="91371" tIns="45687" rIns="91371" bIns="45687" rtlCol="0">
            <a:spAutoFit/>
          </a:bodyPr>
          <a:lstStyle/>
          <a:p>
            <a:pPr defTabSz="1218092"/>
            <a:r>
              <a:rPr lang="en-US" sz="2398" spc="-100" dirty="0">
                <a:solidFill>
                  <a:srgbClr val="FFB900">
                    <a:lumMod val="50000"/>
                  </a:srgbClr>
                </a:solidFill>
                <a:latin typeface="Segoe UI Light"/>
              </a:rPr>
              <a:t>24 Regions Worldwide, 22 ONLINE…huge capacity around the world…growing every year</a:t>
            </a:r>
          </a:p>
        </p:txBody>
      </p:sp>
      <p:sp>
        <p:nvSpPr>
          <p:cNvPr id="3" name="Rectangle 2"/>
          <p:cNvSpPr/>
          <p:nvPr/>
        </p:nvSpPr>
        <p:spPr>
          <a:xfrm>
            <a:off x="-61738" y="5645422"/>
            <a:ext cx="7977655" cy="1263500"/>
          </a:xfrm>
          <a:prstGeom prst="rect">
            <a:avLst/>
          </a:prstGeom>
          <a:noFill/>
        </p:spPr>
        <p:txBody>
          <a:bodyPr wrap="square">
            <a:spAutoFit/>
          </a:bodyPr>
          <a:lstStyle/>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Top 3 networks in the world</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2x AWS, 6x Google DC Regions</a:t>
            </a:r>
          </a:p>
          <a:p>
            <a:pPr marL="177766" lvl="1" indent="-177766" defTabSz="913788">
              <a:buSzPct val="60000"/>
              <a:buFont typeface="Wingdings" panose="05000000000000000000" pitchFamily="2" charset="2"/>
              <a:buChar char=""/>
              <a:tabLst>
                <a:tab pos="177766" algn="l"/>
              </a:tabLst>
            </a:pPr>
            <a:r>
              <a:rPr lang="en-US" sz="1866" spc="-29" dirty="0">
                <a:solidFill>
                  <a:srgbClr val="FFB900">
                    <a:lumMod val="50000"/>
                  </a:srgbClr>
                </a:solidFill>
                <a:latin typeface="Segoe UI Light" panose="020B0502040204020203" pitchFamily="34" charset="0"/>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endParaRPr lang="en-US" spc="-100" dirty="0">
              <a:solidFill>
                <a:srgbClr val="FFFFFF"/>
              </a:solidFill>
              <a:latin typeface="Segoe UI Light"/>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endParaRPr lang="en-US" sz="784" spc="-100" dirty="0">
              <a:solidFill>
                <a:srgbClr val="FFFFFF"/>
              </a:solidFill>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defTabSz="914072"/>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solidFill>
                <a:srgbClr val="505050"/>
              </a:solidFill>
            </a:endParaRPr>
          </a:p>
        </p:txBody>
      </p:sp>
      <p:sp>
        <p:nvSpPr>
          <p:cNvPr id="69" name="Rectangle 68"/>
          <p:cNvSpPr/>
          <p:nvPr/>
        </p:nvSpPr>
        <p:spPr>
          <a:xfrm>
            <a:off x="6987146" y="6220809"/>
            <a:ext cx="2601625" cy="343443"/>
          </a:xfrm>
          <a:prstGeom prst="rect">
            <a:avLst/>
          </a:prstGeom>
        </p:spPr>
        <p:txBody>
          <a:bodyPr wrap="none">
            <a:spAutoFit/>
          </a:bodyPr>
          <a:lstStyle/>
          <a:p>
            <a:pPr defTabSz="914072"/>
            <a:r>
              <a:rPr lang="en-US" sz="1600" spc="-29" dirty="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600" dirty="0">
              <a:solidFill>
                <a:srgbClr val="505050"/>
              </a:solidFill>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Central US</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West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North Europe</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US 2</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Brazil South</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West Europe</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a:solidFill>
                  <a:srgbClr val="FFFFFF"/>
                </a:solidFill>
                <a:latin typeface="Segoe UI Light"/>
                <a:ea typeface="Verdana" panose="020B0604030504040204" pitchFamily="34" charset="0"/>
                <a:cs typeface="Arial" panose="020B0604020202020204" pitchFamily="34" charset="0"/>
              </a:rPr>
              <a:t>China North *</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China South *</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Japan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Japan West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South</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East Asia</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SE Asia</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Australia East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lvl="1" defTabSz="913788">
              <a:buSzPct val="100000"/>
            </a:pPr>
            <a:r>
              <a:rPr lang="en-US" sz="1600" spc="-29" dirty="0">
                <a:solidFill>
                  <a:srgbClr val="505050"/>
                </a:solidFill>
                <a:latin typeface="Segoe UI Light" panose="020B0502040204020203" pitchFamily="34" charset="0"/>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Central</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Canada East</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Canada Central</a:t>
              </a:r>
            </a:p>
            <a:p>
              <a:pPr algn="ctr" defTabSz="1218092"/>
              <a:r>
                <a:rPr lang="en-US" sz="784"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India West</a:t>
              </a:r>
            </a:p>
            <a:p>
              <a:pPr algn="ctr" defTabSz="1218092"/>
              <a:r>
                <a:rPr lang="en-US" sz="784"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403036" y="1525215"/>
            <a:ext cx="919008" cy="1323358"/>
            <a:chOff x="2967704" y="2281069"/>
            <a:chExt cx="937436" cy="1104163"/>
          </a:xfrm>
        </p:grpSpPr>
        <p:sp>
          <p:nvSpPr>
            <p:cNvPr id="97" name="Rectangle 96"/>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UK</a:t>
              </a: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5893060" y="1892326"/>
            <a:ext cx="2006623" cy="1277929"/>
            <a:chOff x="1858280" y="2281069"/>
            <a:chExt cx="2046860" cy="1303555"/>
          </a:xfrm>
        </p:grpSpPr>
        <p:sp>
          <p:nvSpPr>
            <p:cNvPr id="103" name="Rectangle 102"/>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r>
                <a:rPr lang="en-US" sz="784" dirty="0">
                  <a:solidFill>
                    <a:srgbClr val="FFFFFF"/>
                  </a:solidFill>
                  <a:latin typeface="Segoe UI Light"/>
                  <a:ea typeface="Verdana" panose="020B0604030504040204" pitchFamily="34" charset="0"/>
                  <a:cs typeface="Arial" panose="020B0604020202020204" pitchFamily="34" charset="0"/>
                </a:rPr>
                <a:t>Germany</a:t>
              </a: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8280" y="3046580"/>
              <a:ext cx="560155" cy="538044"/>
            </a:xfrm>
            <a:prstGeom prst="rect">
              <a:avLst/>
            </a:prstGeom>
            <a:effectLst>
              <a:outerShdw blurRad="63500" sx="102000" sy="102000" algn="ctr" rotWithShape="0">
                <a:prstClr val="black">
                  <a:alpha val="40000"/>
                </a:prstClr>
              </a:outerShdw>
            </a:effectLst>
          </p:spPr>
        </p:pic>
        <p:cxnSp>
          <p:nvCxnSpPr>
            <p:cNvPr id="106" name="Straight Connector 105"/>
            <p:cNvCxnSpPr/>
            <p:nvPr/>
          </p:nvCxnSpPr>
          <p:spPr>
            <a:xfrm flipH="1">
              <a:off x="2138185" y="2617654"/>
              <a:ext cx="1363260" cy="68876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454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4250"/>
                            </p:stCondLst>
                            <p:childTnLst>
                              <p:par>
                                <p:cTn id="29" presetID="22" presetClass="entr" presetSubtype="4"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down)">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986294" y="4317610"/>
            <a:ext cx="2991894" cy="1451220"/>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1 Trillion</a:t>
            </a:r>
            <a:endParaRPr lang="en-US" sz="4313" dirty="0">
              <a:solidFill>
                <a:srgbClr val="00188F"/>
              </a:solidFill>
              <a:latin typeface="Segoe UI Light"/>
              <a:cs typeface="Segoe UI Semibold" panose="020B0702040204020203" pitchFamily="34" charset="0"/>
            </a:endParaRP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Messages delivered every month with Event Hubs</a:t>
            </a:r>
          </a:p>
        </p:txBody>
      </p:sp>
      <p:sp>
        <p:nvSpPr>
          <p:cNvPr id="28" name="TextBox 27"/>
          <p:cNvSpPr txBox="1"/>
          <p:nvPr/>
        </p:nvSpPr>
        <p:spPr>
          <a:xfrm>
            <a:off x="-540035"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~100,000     </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New Azure customer subscriptions/month</a:t>
            </a:r>
          </a:p>
        </p:txBody>
      </p:sp>
      <p:cxnSp>
        <p:nvCxnSpPr>
          <p:cNvPr id="10" name="Straight Connector 9"/>
          <p:cNvCxnSpPr/>
          <p:nvPr/>
        </p:nvCxnSpPr>
        <p:spPr>
          <a:xfrm>
            <a:off x="2884983"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986294"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66" y="3989775"/>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53042"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spc="-206" dirty="0">
                <a:solidFill>
                  <a:srgbClr val="00188F"/>
                </a:solidFill>
                <a:latin typeface="Segoe UI Light"/>
                <a:cs typeface="Segoe UI Semibold" panose="020B0702040204020203" pitchFamily="34" charset="0"/>
              </a:rPr>
              <a:t>20</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Million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SQL database hours </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used every day</a:t>
            </a:r>
          </a:p>
        </p:txBody>
      </p:sp>
      <p:sp>
        <p:nvSpPr>
          <p:cNvPr id="21" name="TextBox 20"/>
          <p:cNvSpPr txBox="1"/>
          <p:nvPr/>
        </p:nvSpPr>
        <p:spPr>
          <a:xfrm>
            <a:off x="8612672"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&gt;5</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Trillion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Storage transactions</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every month</a:t>
            </a:r>
          </a:p>
        </p:txBody>
      </p:sp>
      <p:sp>
        <p:nvSpPr>
          <p:cNvPr id="22" name="TextBox 21"/>
          <p:cNvSpPr txBox="1"/>
          <p:nvPr/>
        </p:nvSpPr>
        <p:spPr>
          <a:xfrm>
            <a:off x="2189586" y="4317611"/>
            <a:ext cx="4102263" cy="1451220"/>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spc="-206" dirty="0">
                <a:solidFill>
                  <a:srgbClr val="00188F"/>
                </a:solidFill>
                <a:latin typeface="Segoe UI Light"/>
                <a:cs typeface="Segoe UI Semibold" panose="020B0702040204020203" pitchFamily="34" charset="0"/>
              </a:rPr>
              <a:t>60</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Billion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Hits to Websites run on </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Azure Web App Service</a:t>
            </a:r>
          </a:p>
        </p:txBody>
      </p:sp>
      <p:sp>
        <p:nvSpPr>
          <p:cNvPr id="24" name="TextBox 23"/>
          <p:cNvSpPr txBox="1"/>
          <p:nvPr/>
        </p:nvSpPr>
        <p:spPr>
          <a:xfrm>
            <a:off x="-540035" y="4317610"/>
            <a:ext cx="3775348" cy="1743895"/>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425</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Million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Azure Active</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Directory Users</a:t>
            </a:r>
          </a:p>
          <a:p>
            <a:pPr algn="ctr" defTabSz="914192">
              <a:lnSpc>
                <a:spcPct val="90000"/>
              </a:lnSpc>
              <a:spcAft>
                <a:spcPts val="588"/>
              </a:spcAft>
            </a:pPr>
            <a:endParaRPr lang="en-US" sz="156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0" name="TextBox 39"/>
          <p:cNvSpPr txBox="1"/>
          <p:nvPr/>
        </p:nvSpPr>
        <p:spPr>
          <a:xfrm>
            <a:off x="3003753" y="217382"/>
            <a:ext cx="6215998" cy="1120367"/>
          </a:xfrm>
          <a:prstGeom prst="rect">
            <a:avLst/>
          </a:prstGeom>
          <a:noFill/>
        </p:spPr>
        <p:txBody>
          <a:bodyPr wrap="none" lIns="179259" tIns="143407" rIns="179259" bIns="143407" rtlCol="0">
            <a:spAutoFit/>
          </a:bodyPr>
          <a:lstStyle/>
          <a:p>
            <a:pPr algn="ctr" defTabSz="914192">
              <a:lnSpc>
                <a:spcPct val="90000"/>
              </a:lnSpc>
              <a:spcAft>
                <a:spcPts val="588"/>
              </a:spcAft>
            </a:pPr>
            <a:r>
              <a:rPr lang="en-US" sz="5881" dirty="0">
                <a:latin typeface="Segoe UI Light"/>
              </a:rPr>
              <a:t>Azure momentum</a:t>
            </a:r>
          </a:p>
        </p:txBody>
      </p:sp>
      <p:cxnSp>
        <p:nvCxnSpPr>
          <p:cNvPr id="20" name="Straight Connector 19"/>
          <p:cNvCxnSpPr/>
          <p:nvPr/>
        </p:nvCxnSpPr>
        <p:spPr>
          <a:xfrm>
            <a:off x="866" y="1489576"/>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806737" y="1491659"/>
            <a:ext cx="0" cy="536537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83200" y="4317610"/>
            <a:ext cx="2991894" cy="1451220"/>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57</a:t>
            </a:r>
            <a:r>
              <a:rPr lang="en-US" sz="3137" dirty="0">
                <a:solidFill>
                  <a:srgbClr val="00188F"/>
                </a:solidFill>
                <a:latin typeface="Segoe UI Light"/>
                <a:cs typeface="Segoe UI Semibold" panose="020B0702040204020203" pitchFamily="34" charset="0"/>
              </a:rPr>
              <a:t>%</a:t>
            </a:r>
            <a:endParaRPr lang="en-US" sz="4313" dirty="0">
              <a:solidFill>
                <a:srgbClr val="00188F"/>
              </a:solidFill>
              <a:latin typeface="Segoe UI Light"/>
              <a:cs typeface="Segoe UI Semibold" panose="020B0702040204020203" pitchFamily="34" charset="0"/>
            </a:endParaRP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Of Fortune 500 Companies use Microsoft Azure</a:t>
            </a:r>
          </a:p>
        </p:txBody>
      </p:sp>
      <p:sp>
        <p:nvSpPr>
          <p:cNvPr id="15" name="TextBox 14"/>
          <p:cNvSpPr txBox="1"/>
          <p:nvPr/>
        </p:nvSpPr>
        <p:spPr>
          <a:xfrm>
            <a:off x="5409578" y="1874656"/>
            <a:ext cx="3775348" cy="1452522"/>
          </a:xfrm>
          <a:prstGeom prst="rect">
            <a:avLst/>
          </a:prstGeom>
          <a:noFill/>
        </p:spPr>
        <p:txBody>
          <a:bodyPr wrap="square" lIns="179234" tIns="143387" rIns="179234" bIns="143387" rtlCol="0">
            <a:spAutoFit/>
          </a:bodyPr>
          <a:lstStyle/>
          <a:p>
            <a:pPr algn="ctr" defTabSz="914192">
              <a:lnSpc>
                <a:spcPct val="90000"/>
              </a:lnSpc>
              <a:spcAft>
                <a:spcPts val="588"/>
              </a:spcAft>
            </a:pPr>
            <a:r>
              <a:rPr lang="en-US" sz="4705" dirty="0">
                <a:solidFill>
                  <a:srgbClr val="00188F"/>
                </a:solidFill>
                <a:latin typeface="Segoe UI Light"/>
                <a:cs typeface="Segoe UI Semibold" panose="020B0702040204020203" pitchFamily="34" charset="0"/>
              </a:rPr>
              <a:t>&gt;50</a:t>
            </a:r>
            <a:r>
              <a:rPr lang="en-US" sz="1765" dirty="0">
                <a:solidFill>
                  <a:srgbClr val="00188F"/>
                </a:solidFill>
                <a:latin typeface="Segoe UI Light"/>
                <a:cs typeface="Segoe UI Semibold" panose="020B0702040204020203" pitchFamily="34" charset="0"/>
              </a:rPr>
              <a:t> </a:t>
            </a:r>
            <a:r>
              <a:rPr lang="en-US" sz="2745" dirty="0">
                <a:solidFill>
                  <a:srgbClr val="00188F"/>
                </a:solidFill>
                <a:latin typeface="Segoe UI Light"/>
                <a:cs typeface="Segoe UI Semibold" panose="020B0702040204020203" pitchFamily="34" charset="0"/>
              </a:rPr>
              <a:t>Trillion</a:t>
            </a:r>
          </a:p>
          <a:p>
            <a:pPr algn="ctr" defTabSz="914192">
              <a:lnSpc>
                <a:spcPct val="90000"/>
              </a:lnSpc>
              <a:spcAft>
                <a:spcPts val="588"/>
              </a:spcAft>
            </a:pPr>
            <a:r>
              <a:rPr lang="en-US" sz="1568" dirty="0">
                <a:latin typeface="Segoe UI Semilight" panose="020B0402040204020203" pitchFamily="34" charset="0"/>
                <a:cs typeface="Segoe UI Semilight" panose="020B0402040204020203" pitchFamily="34" charset="0"/>
              </a:rPr>
              <a:t>Storage objects</a:t>
            </a:r>
            <a:br>
              <a:rPr lang="en-US" sz="1568" dirty="0">
                <a:latin typeface="Segoe UI Semilight" panose="020B0402040204020203" pitchFamily="34" charset="0"/>
                <a:cs typeface="Segoe UI Semilight" panose="020B0402040204020203" pitchFamily="34" charset="0"/>
              </a:rPr>
            </a:br>
            <a:r>
              <a:rPr lang="en-US" sz="1568" dirty="0">
                <a:latin typeface="Segoe UI Semilight" panose="020B0402040204020203" pitchFamily="34" charset="0"/>
                <a:cs typeface="Segoe UI Semilight" panose="020B0402040204020203" pitchFamily="34" charset="0"/>
              </a:rPr>
              <a:t>in Azure</a:t>
            </a:r>
          </a:p>
        </p:txBody>
      </p:sp>
    </p:spTree>
    <p:extLst>
      <p:ext uri="{BB962C8B-B14F-4D97-AF65-F5344CB8AC3E}">
        <p14:creationId xmlns:p14="http://schemas.microsoft.com/office/powerpoint/2010/main" val="15532037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par>
                                <p:cTn id="39" presetID="22" presetClass="entr" presetSubtype="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165"/>
          <p:cNvSpPr/>
          <p:nvPr/>
        </p:nvSpPr>
        <p:spPr bwMode="auto">
          <a:xfrm>
            <a:off x="1732948" y="1743172"/>
            <a:ext cx="4727223" cy="4898017"/>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6460172" y="1737918"/>
            <a:ext cx="5110072" cy="489801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solidFill>
              </a:rPr>
              <a:t>Azure is an Open Cloud</a:t>
            </a:r>
          </a:p>
        </p:txBody>
      </p:sp>
      <p:grpSp>
        <p:nvGrpSpPr>
          <p:cNvPr id="31" name="Group 30"/>
          <p:cNvGrpSpPr/>
          <p:nvPr/>
        </p:nvGrpSpPr>
        <p:grpSpPr>
          <a:xfrm>
            <a:off x="613208" y="1737918"/>
            <a:ext cx="10957035" cy="4134454"/>
            <a:chOff x="622459" y="1409248"/>
            <a:chExt cx="11081400" cy="4219660"/>
          </a:xfrm>
        </p:grpSpPr>
        <p:cxnSp>
          <p:nvCxnSpPr>
            <p:cNvPr id="122" name="Straight Connector 121"/>
            <p:cNvCxnSpPr/>
            <p:nvPr/>
          </p:nvCxnSpPr>
          <p:spPr>
            <a:xfrm>
              <a:off x="622459" y="140924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22459" y="2550773"/>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28068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4010597"/>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7878092" y="1291715"/>
            <a:ext cx="2104436" cy="515418"/>
          </a:xfrm>
          <a:prstGeom prst="rect">
            <a:avLst/>
          </a:prstGeom>
          <a:noFill/>
        </p:spPr>
        <p:txBody>
          <a:bodyPr wrap="none" lIns="179162" tIns="143330" rIns="179162" bIns="143330" rtlCol="0">
            <a:spAutoFit/>
          </a:bodyPr>
          <a:lstStyle/>
          <a:p>
            <a:pPr defTabSz="913654">
              <a:lnSpc>
                <a:spcPct val="90000"/>
              </a:lnSpc>
              <a:spcAft>
                <a:spcPts val="588"/>
              </a:spcAft>
            </a:pPr>
            <a:r>
              <a:rPr lang="en-US" sz="1600" kern="0" dirty="0">
                <a:solidFill>
                  <a:srgbClr val="0072C6">
                    <a:lumMod val="40000"/>
                    <a:lumOff val="60000"/>
                  </a:srgbClr>
                </a:solidFill>
                <a:latin typeface="Segoe UI Light"/>
              </a:rPr>
              <a:t>Ecosystem Provided</a:t>
            </a:r>
          </a:p>
        </p:txBody>
      </p:sp>
      <p:pic>
        <p:nvPicPr>
          <p:cNvPr id="116"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2004951" y="2387673"/>
            <a:ext cx="728428" cy="222254"/>
          </a:xfrm>
          <a:prstGeom prst="rect">
            <a:avLst/>
          </a:prstGeom>
          <a:noFill/>
        </p:spPr>
      </p:pic>
      <p:pic>
        <p:nvPicPr>
          <p:cNvPr id="117" name="Picture 4" descr="http://www.jbase.com/new/products/images/java.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5091331" y="2222256"/>
            <a:ext cx="280793" cy="553090"/>
          </a:xfrm>
          <a:prstGeom prst="rect">
            <a:avLst/>
          </a:prstGeom>
          <a:noFill/>
        </p:spPr>
      </p:pic>
      <p:pic>
        <p:nvPicPr>
          <p:cNvPr id="118" name="Picture 117" descr="PHP.png"/>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2856216" y="2369286"/>
            <a:ext cx="466513" cy="259022"/>
          </a:xfrm>
          <a:prstGeom prst="rect">
            <a:avLst/>
          </a:prstGeom>
          <a:noFill/>
        </p:spPr>
      </p:pic>
      <p:pic>
        <p:nvPicPr>
          <p:cNvPr id="119" name="Picture 118"/>
          <p:cNvPicPr>
            <a:picLocks noChangeAspect="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47066" y="2391411"/>
            <a:ext cx="769604" cy="214780"/>
          </a:xfrm>
          <a:prstGeom prst="rect">
            <a:avLst/>
          </a:prstGeom>
        </p:spPr>
      </p:pic>
      <p:pic>
        <p:nvPicPr>
          <p:cNvPr id="120" name="Picture 119"/>
          <p:cNvPicPr>
            <a:picLocks noChangeAspect="1"/>
          </p:cNvPicPr>
          <p:nvPr/>
        </p:nvPicPr>
        <p:blipFill>
          <a:blip r:embed="rId11">
            <a:duotone>
              <a:prstClr val="black"/>
              <a:schemeClr val="tx2">
                <a:tint val="45000"/>
                <a:satMod val="400000"/>
              </a:schemeClr>
            </a:duotone>
          </a:blip>
          <a:stretch>
            <a:fillRect/>
          </a:stretch>
        </p:blipFill>
        <p:spPr>
          <a:xfrm>
            <a:off x="3445567" y="2404469"/>
            <a:ext cx="727695" cy="188660"/>
          </a:xfrm>
          <a:prstGeom prst="rect">
            <a:avLst/>
          </a:prstGeom>
        </p:spPr>
      </p:pic>
      <p:grpSp>
        <p:nvGrpSpPr>
          <p:cNvPr id="89" name="Group 88"/>
          <p:cNvGrpSpPr/>
          <p:nvPr/>
        </p:nvGrpSpPr>
        <p:grpSpPr>
          <a:xfrm>
            <a:off x="1772063" y="4469111"/>
            <a:ext cx="2922316" cy="342641"/>
            <a:chOff x="8285340" y="4130166"/>
            <a:chExt cx="2983385" cy="349803"/>
          </a:xfrm>
        </p:grpSpPr>
        <p:pic>
          <p:nvPicPr>
            <p:cNvPr id="108" name="Picture 107"/>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85340" y="4130166"/>
              <a:ext cx="1411580" cy="349803"/>
            </a:xfrm>
            <a:prstGeom prst="rect">
              <a:avLst/>
            </a:prstGeom>
          </p:spPr>
        </p:pic>
        <p:pic>
          <p:nvPicPr>
            <p:cNvPr id="109" name="Picture 2" descr="https://encrypted-tbn1.gstatic.com/images?q=tbn:ANd9GcSU4_TkMLpE3Fd8IzUzpdhHuyuUHMZj1NQSvjo-kBjZLpJnpc_Uxg"/>
            <p:cNvPicPr>
              <a:picLocks noChangeAspect="1" noChangeArrowheads="1"/>
            </p:cNvPicPr>
            <p:nvPr/>
          </p:nvPicPr>
          <p:blipFill>
            <a:blip r:embed="rId14" cstate="print">
              <a:duotone>
                <a:schemeClr val="accent1">
                  <a:shade val="45000"/>
                  <a:satMod val="135000"/>
                </a:schemeClr>
                <a:prstClr val="white"/>
              </a:duotone>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800907" y="4132834"/>
              <a:ext cx="1467818" cy="33786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 descr="https://encrypted-tbn3.gstatic.com/images?q=tbn:ANd9GcQgAB8I4GUYPGAuHqEufTpFML_JWZior9mwUJP3P5Tro4I_bcL5"/>
          <p:cNvPicPr>
            <a:picLocks noChangeAspect="1" noChangeArrowheads="1"/>
          </p:cNvPicPr>
          <p:nvPr/>
        </p:nvPicPr>
        <p:blipFill>
          <a:blip r:embed="rId16" cstate="print">
            <a:duotone>
              <a:schemeClr val="accent1">
                <a:shade val="45000"/>
                <a:satMod val="135000"/>
              </a:schemeClr>
              <a:prstClr val="white"/>
            </a:duotone>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2787020" y="2956975"/>
            <a:ext cx="534616" cy="51399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18" cstate="print">
            <a:duotone>
              <a:schemeClr val="accent1">
                <a:shade val="45000"/>
                <a:satMod val="135000"/>
              </a:schemeClr>
              <a:prstClr val="white"/>
            </a:duotone>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3408824" y="2947883"/>
            <a:ext cx="733493" cy="523090"/>
          </a:xfrm>
          <a:prstGeom prst="rect">
            <a:avLst/>
          </a:prstGeom>
        </p:spPr>
      </p:pic>
      <p:grpSp>
        <p:nvGrpSpPr>
          <p:cNvPr id="105" name="Group 104"/>
          <p:cNvGrpSpPr/>
          <p:nvPr/>
        </p:nvGrpSpPr>
        <p:grpSpPr>
          <a:xfrm>
            <a:off x="4280875" y="2913247"/>
            <a:ext cx="487196" cy="557725"/>
            <a:chOff x="11227523" y="2315027"/>
            <a:chExt cx="565700" cy="647594"/>
          </a:xfrm>
        </p:grpSpPr>
        <p:pic>
          <p:nvPicPr>
            <p:cNvPr id="106" name="Picture 105"/>
            <p:cNvPicPr>
              <a:picLocks noChangeAspect="1"/>
            </p:cNvPicPr>
            <p:nvPr/>
          </p:nvPicPr>
          <p:blipFill rotWithShape="1">
            <a:blip r:embed="rId20"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00" name="Picture 7"/>
          <p:cNvPicPr>
            <a:picLocks noChangeAspect="1" noChangeArrowheads="1"/>
          </p:cNvPicPr>
          <p:nvPr/>
        </p:nvPicPr>
        <p:blipFill>
          <a:blip r:embed="rId2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335130" y="3660484"/>
            <a:ext cx="325059" cy="53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8"/>
          <p:cNvPicPr>
            <a:picLocks noChangeAspect="1" noChangeArrowheads="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1360" y="3652387"/>
            <a:ext cx="310273" cy="533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2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508425" y="3672588"/>
            <a:ext cx="438617" cy="513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TextBox 127"/>
          <p:cNvSpPr txBox="1"/>
          <p:nvPr/>
        </p:nvSpPr>
        <p:spPr>
          <a:xfrm>
            <a:off x="347888" y="1934660"/>
            <a:ext cx="1567458" cy="737494"/>
          </a:xfrm>
          <a:prstGeom prst="rect">
            <a:avLst/>
          </a:prstGeom>
          <a:noFill/>
        </p:spPr>
        <p:txBody>
          <a:bodyPr wrap="square" rtlCol="0">
            <a:spAutoFit/>
          </a:bodyPr>
          <a:lstStyle/>
          <a:p>
            <a:pPr defTabSz="913426"/>
            <a:r>
              <a:rPr lang="en-US" sz="1369" kern="0" dirty="0">
                <a:solidFill>
                  <a:srgbClr val="FFFFFF"/>
                </a:solidFill>
                <a:latin typeface="Segoe UI Light"/>
              </a:rPr>
              <a:t>Languages, Dev Tools &amp; App Containers</a:t>
            </a:r>
          </a:p>
        </p:txBody>
      </p:sp>
      <p:sp>
        <p:nvSpPr>
          <p:cNvPr id="129" name="TextBox 128"/>
          <p:cNvSpPr txBox="1"/>
          <p:nvPr/>
        </p:nvSpPr>
        <p:spPr>
          <a:xfrm>
            <a:off x="347888" y="3080754"/>
            <a:ext cx="1567458" cy="307436"/>
          </a:xfrm>
          <a:prstGeom prst="rect">
            <a:avLst/>
          </a:prstGeom>
          <a:noFill/>
        </p:spPr>
        <p:txBody>
          <a:bodyPr wrap="square" rtlCol="0">
            <a:spAutoFit/>
          </a:bodyPr>
          <a:lstStyle/>
          <a:p>
            <a:pPr defTabSz="913426"/>
            <a:r>
              <a:rPr lang="en-US" sz="1369" kern="0" dirty="0">
                <a:solidFill>
                  <a:srgbClr val="FFFFFF"/>
                </a:solidFill>
                <a:latin typeface="Segoe UI Light"/>
              </a:rPr>
              <a:t>CMS &amp; Apps</a:t>
            </a:r>
          </a:p>
        </p:txBody>
      </p:sp>
      <p:sp>
        <p:nvSpPr>
          <p:cNvPr id="130" name="TextBox 129"/>
          <p:cNvSpPr txBox="1"/>
          <p:nvPr/>
        </p:nvSpPr>
        <p:spPr>
          <a:xfrm>
            <a:off x="347888" y="3795930"/>
            <a:ext cx="1567458" cy="307436"/>
          </a:xfrm>
          <a:prstGeom prst="rect">
            <a:avLst/>
          </a:prstGeom>
          <a:noFill/>
        </p:spPr>
        <p:txBody>
          <a:bodyPr wrap="square" rtlCol="0">
            <a:spAutoFit/>
          </a:bodyPr>
          <a:lstStyle/>
          <a:p>
            <a:pPr defTabSz="913426"/>
            <a:r>
              <a:rPr lang="en-US" sz="1369" kern="0" dirty="0">
                <a:solidFill>
                  <a:srgbClr val="FFFFFF"/>
                </a:solidFill>
                <a:latin typeface="Segoe UI Light"/>
              </a:rPr>
              <a:t>Devices</a:t>
            </a:r>
          </a:p>
        </p:txBody>
      </p:sp>
      <p:sp>
        <p:nvSpPr>
          <p:cNvPr id="131" name="TextBox 130"/>
          <p:cNvSpPr txBox="1"/>
          <p:nvPr/>
        </p:nvSpPr>
        <p:spPr>
          <a:xfrm>
            <a:off x="347888" y="4511102"/>
            <a:ext cx="1567458" cy="307436"/>
          </a:xfrm>
          <a:prstGeom prst="rect">
            <a:avLst/>
          </a:prstGeom>
          <a:noFill/>
        </p:spPr>
        <p:txBody>
          <a:bodyPr wrap="square" rtlCol="0">
            <a:spAutoFit/>
          </a:bodyPr>
          <a:lstStyle/>
          <a:p>
            <a:pPr defTabSz="913426"/>
            <a:r>
              <a:rPr lang="en-US" sz="1369" kern="0" dirty="0">
                <a:solidFill>
                  <a:srgbClr val="FFFFFF"/>
                </a:solidFill>
                <a:latin typeface="Segoe UI Light"/>
              </a:rPr>
              <a:t>Databases</a:t>
            </a:r>
          </a:p>
        </p:txBody>
      </p:sp>
      <p:sp>
        <p:nvSpPr>
          <p:cNvPr id="132" name="TextBox 131"/>
          <p:cNvSpPr txBox="1"/>
          <p:nvPr/>
        </p:nvSpPr>
        <p:spPr>
          <a:xfrm>
            <a:off x="347887" y="5287154"/>
            <a:ext cx="1304229" cy="307370"/>
          </a:xfrm>
          <a:prstGeom prst="rect">
            <a:avLst/>
          </a:prstGeom>
          <a:noFill/>
        </p:spPr>
        <p:txBody>
          <a:bodyPr wrap="square" rtlCol="0">
            <a:spAutoFit/>
          </a:bodyPr>
          <a:lstStyle/>
          <a:p>
            <a:pPr defTabSz="913426"/>
            <a:r>
              <a:rPr lang="en-US" sz="1369" kern="0" dirty="0">
                <a:solidFill>
                  <a:srgbClr val="FFFFFF"/>
                </a:solidFill>
                <a:latin typeface="Segoe UI Light"/>
              </a:rPr>
              <a:t>Management</a:t>
            </a:r>
          </a:p>
        </p:txBody>
      </p:sp>
      <p:sp>
        <p:nvSpPr>
          <p:cNvPr id="4" name="TextBox 3"/>
          <p:cNvSpPr txBox="1"/>
          <p:nvPr/>
        </p:nvSpPr>
        <p:spPr>
          <a:xfrm>
            <a:off x="2986487" y="1303833"/>
            <a:ext cx="1248284" cy="511059"/>
          </a:xfrm>
          <a:prstGeom prst="rect">
            <a:avLst/>
          </a:prstGeom>
          <a:noFill/>
        </p:spPr>
        <p:txBody>
          <a:bodyPr wrap="none" lIns="179162" tIns="143330" rIns="179162" bIns="143330" rtlCol="0">
            <a:spAutoFit/>
          </a:bodyPr>
          <a:lstStyle/>
          <a:p>
            <a:pPr defTabSz="913654">
              <a:lnSpc>
                <a:spcPct val="90000"/>
              </a:lnSpc>
              <a:spcAft>
                <a:spcPts val="588"/>
              </a:spcAft>
            </a:pPr>
            <a:r>
              <a:rPr lang="en-US" sz="1600" kern="0" dirty="0">
                <a:solidFill>
                  <a:srgbClr val="0072C6">
                    <a:lumMod val="40000"/>
                    <a:lumOff val="60000"/>
                  </a:srgbClr>
                </a:solidFill>
                <a:latin typeface="Segoe UI Light"/>
              </a:rPr>
              <a:t>Integrated</a:t>
            </a:r>
          </a:p>
        </p:txBody>
      </p:sp>
      <p:grpSp>
        <p:nvGrpSpPr>
          <p:cNvPr id="58" name="Group 57"/>
          <p:cNvGrpSpPr/>
          <p:nvPr/>
        </p:nvGrpSpPr>
        <p:grpSpPr>
          <a:xfrm>
            <a:off x="4836091" y="3703003"/>
            <a:ext cx="529273" cy="488669"/>
            <a:chOff x="7110684" y="4142550"/>
            <a:chExt cx="552708" cy="552708"/>
          </a:xfrm>
          <a:solidFill>
            <a:srgbClr val="000000"/>
          </a:solidFill>
        </p:grpSpPr>
        <p:sp>
          <p:nvSpPr>
            <p:cNvPr id="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grpSp>
      <p:pic>
        <p:nvPicPr>
          <p:cNvPr id="6" name="Picture 5"/>
          <p:cNvPicPr>
            <a:picLocks noChangeAspect="1"/>
          </p:cNvPicPr>
          <p:nvPr/>
        </p:nvPicPr>
        <p:blipFill>
          <a:blip r:embed="rId25">
            <a:duotone>
              <a:schemeClr val="accent1">
                <a:shade val="45000"/>
                <a:satMod val="135000"/>
              </a:schemeClr>
              <a:prstClr val="white"/>
            </a:duotone>
          </a:blip>
          <a:stretch>
            <a:fillRect/>
          </a:stretch>
        </p:blipFill>
        <p:spPr>
          <a:xfrm>
            <a:off x="5464637" y="2222647"/>
            <a:ext cx="511288" cy="530748"/>
          </a:xfrm>
          <a:prstGeom prst="rect">
            <a:avLst/>
          </a:prstGeom>
        </p:spPr>
      </p:pic>
      <p:pic>
        <p:nvPicPr>
          <p:cNvPr id="10" name="Picture 9"/>
          <p:cNvPicPr>
            <a:picLocks noChangeAspect="1"/>
          </p:cNvPicPr>
          <p:nvPr/>
        </p:nvPicPr>
        <p:blipFill>
          <a:blip r:embed="rId2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40808" y="4489865"/>
            <a:ext cx="1071798" cy="357467"/>
          </a:xfrm>
          <a:prstGeom prst="rect">
            <a:avLst/>
          </a:prstGeom>
        </p:spPr>
      </p:pic>
      <p:grpSp>
        <p:nvGrpSpPr>
          <p:cNvPr id="64" name="Group 63"/>
          <p:cNvGrpSpPr/>
          <p:nvPr/>
        </p:nvGrpSpPr>
        <p:grpSpPr>
          <a:xfrm>
            <a:off x="2154386" y="5974423"/>
            <a:ext cx="529273" cy="488669"/>
            <a:chOff x="6513292" y="4161250"/>
            <a:chExt cx="552708" cy="552708"/>
          </a:xfrm>
          <a:solidFill>
            <a:srgbClr val="000000"/>
          </a:solidFill>
        </p:grpSpPr>
        <p:sp>
          <p:nvSpPr>
            <p:cNvPr id="65" name="Freeform 12"/>
            <p:cNvSpPr>
              <a:spLocks/>
            </p:cNvSpPr>
            <p:nvPr/>
          </p:nvSpPr>
          <p:spPr bwMode="auto">
            <a:xfrm>
              <a:off x="6758340" y="41612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6" name="Freeform 13"/>
            <p:cNvSpPr>
              <a:spLocks/>
            </p:cNvSpPr>
            <p:nvPr/>
          </p:nvSpPr>
          <p:spPr bwMode="auto">
            <a:xfrm>
              <a:off x="6513292" y="4206050"/>
              <a:ext cx="235333" cy="226966"/>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7" name="Freeform 14"/>
            <p:cNvSpPr>
              <a:spLocks/>
            </p:cNvSpPr>
            <p:nvPr/>
          </p:nvSpPr>
          <p:spPr bwMode="auto">
            <a:xfrm>
              <a:off x="6758339" y="44427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sp>
          <p:nvSpPr>
            <p:cNvPr id="68" name="Freeform 15"/>
            <p:cNvSpPr>
              <a:spLocks/>
            </p:cNvSpPr>
            <p:nvPr/>
          </p:nvSpPr>
          <p:spPr bwMode="auto">
            <a:xfrm>
              <a:off x="6513292" y="4442732"/>
              <a:ext cx="235333" cy="226966"/>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rgbClr val="0070C0"/>
            </a:solidFill>
            <a:ln>
              <a:noFill/>
            </a:ln>
          </p:spPr>
          <p:txBody>
            <a:bodyPr vert="horz" wrap="square" lIns="89569" tIns="44784" rIns="89569" bIns="44784" numCol="1" anchor="t" anchorCtr="0" compatLnSpc="1">
              <a:prstTxWarp prst="textNoShape">
                <a:avLst/>
              </a:prstTxWarp>
            </a:bodyPr>
            <a:lstStyle/>
            <a:p>
              <a:pPr defTabSz="913245"/>
              <a:endParaRPr lang="en-US" sz="1764" kern="0">
                <a:solidFill>
                  <a:srgbClr val="505050"/>
                </a:solidFill>
                <a:latin typeface="Segoe UI Light"/>
              </a:endParaRPr>
            </a:p>
          </p:txBody>
        </p:sp>
      </p:grpSp>
      <p:sp>
        <p:nvSpPr>
          <p:cNvPr id="69" name="Freeform 6"/>
          <p:cNvSpPr>
            <a:spLocks noEditPoints="1"/>
          </p:cNvSpPr>
          <p:nvPr/>
        </p:nvSpPr>
        <p:spPr bwMode="auto">
          <a:xfrm>
            <a:off x="3335131" y="5961161"/>
            <a:ext cx="509498" cy="537637"/>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36" tIns="143308" rIns="179136" bIns="143308" numCol="1" spcCol="0" rtlCol="0" fromWordArt="0" anchor="t" anchorCtr="0" forceAA="0" compatLnSpc="1">
            <a:prstTxWarp prst="textNoShape">
              <a:avLst/>
            </a:prstTxWarp>
            <a:noAutofit/>
          </a:bodyPr>
          <a:lstStyle/>
          <a:p>
            <a:pPr algn="ctr" defTabSz="895220" fontAlgn="base">
              <a:lnSpc>
                <a:spcPct val="90000"/>
              </a:lnSpc>
              <a:spcBef>
                <a:spcPct val="0"/>
              </a:spcBef>
              <a:spcAft>
                <a:spcPct val="0"/>
              </a:spcAft>
            </a:pPr>
            <a:endParaRPr lang="en-US" sz="1960" kern="0" spc="-49" dirty="0">
              <a:gradFill>
                <a:gsLst>
                  <a:gs pos="1250">
                    <a:srgbClr val="EFEFEF"/>
                  </a:gs>
                  <a:gs pos="10417">
                    <a:srgbClr val="EFEFEF"/>
                  </a:gs>
                </a:gsLst>
                <a:lin ang="5400000" scaled="0"/>
              </a:gradFill>
              <a:latin typeface="Segoe UI Light"/>
            </a:endParaRPr>
          </a:p>
        </p:txBody>
      </p:sp>
      <p:sp>
        <p:nvSpPr>
          <p:cNvPr id="70" name="TextBox 69"/>
          <p:cNvSpPr txBox="1"/>
          <p:nvPr/>
        </p:nvSpPr>
        <p:spPr>
          <a:xfrm>
            <a:off x="347889" y="5889133"/>
            <a:ext cx="1087781" cy="522605"/>
          </a:xfrm>
          <a:prstGeom prst="rect">
            <a:avLst/>
          </a:prstGeom>
          <a:noFill/>
        </p:spPr>
        <p:txBody>
          <a:bodyPr wrap="square" rtlCol="0">
            <a:spAutoFit/>
          </a:bodyPr>
          <a:lstStyle/>
          <a:p>
            <a:pPr defTabSz="913426"/>
            <a:r>
              <a:rPr lang="en-US" sz="1369" kern="0" dirty="0">
                <a:solidFill>
                  <a:srgbClr val="FFFFFF"/>
                </a:solidFill>
                <a:latin typeface="Segoe UI Light"/>
              </a:rPr>
              <a:t>Operating </a:t>
            </a:r>
            <a:br>
              <a:rPr lang="en-US" sz="1369" kern="0" dirty="0">
                <a:solidFill>
                  <a:srgbClr val="FFFFFF"/>
                </a:solidFill>
                <a:latin typeface="Segoe UI Light"/>
              </a:rPr>
            </a:br>
            <a:r>
              <a:rPr lang="en-US" sz="1369" kern="0" dirty="0">
                <a:solidFill>
                  <a:srgbClr val="FFFFFF"/>
                </a:solidFill>
                <a:latin typeface="Segoe UI Light"/>
              </a:rPr>
              <a:t>systems</a:t>
            </a:r>
          </a:p>
        </p:txBody>
      </p:sp>
      <p:sp>
        <p:nvSpPr>
          <p:cNvPr id="71" name="TextBox 70"/>
          <p:cNvSpPr txBox="1"/>
          <p:nvPr/>
        </p:nvSpPr>
        <p:spPr>
          <a:xfrm>
            <a:off x="4032631" y="5737198"/>
            <a:ext cx="2240037" cy="1042784"/>
          </a:xfrm>
          <a:prstGeom prst="rect">
            <a:avLst/>
          </a:prstGeom>
          <a:noFill/>
        </p:spPr>
        <p:txBody>
          <a:bodyPr wrap="square" lIns="179162" tIns="143330" rIns="179162" bIns="143330" rtlCol="0">
            <a:spAutoFit/>
          </a:bodyPr>
          <a:lstStyle/>
          <a:p>
            <a:pPr algn="ctr" defTabSz="913654"/>
            <a:r>
              <a:rPr lang="es-US" sz="1200" kern="0" dirty="0">
                <a:solidFill>
                  <a:srgbClr val="FFFFFF"/>
                </a:solidFill>
                <a:latin typeface="Segoe UI Light"/>
              </a:rPr>
              <a:t>Ubuntu</a:t>
            </a:r>
          </a:p>
          <a:p>
            <a:pPr algn="ctr" defTabSz="913654"/>
            <a:r>
              <a:rPr lang="es-US" sz="1200" kern="0" dirty="0">
                <a:solidFill>
                  <a:srgbClr val="FFFFFF"/>
                </a:solidFill>
                <a:latin typeface="Segoe UI Light"/>
              </a:rPr>
              <a:t>SUSE, </a:t>
            </a:r>
            <a:r>
              <a:rPr lang="es-US" sz="1200" kern="0" dirty="0" err="1">
                <a:solidFill>
                  <a:srgbClr val="FFFFFF"/>
                </a:solidFill>
                <a:latin typeface="Segoe UI Light"/>
              </a:rPr>
              <a:t>OpenSUSE</a:t>
            </a:r>
            <a:r>
              <a:rPr lang="es-US" sz="1200" kern="0" dirty="0">
                <a:solidFill>
                  <a:srgbClr val="FFFFFF"/>
                </a:solidFill>
                <a:latin typeface="Segoe UI Light"/>
              </a:rPr>
              <a:t>,</a:t>
            </a:r>
          </a:p>
          <a:p>
            <a:pPr algn="ctr" defTabSz="913654"/>
            <a:r>
              <a:rPr lang="es-US" sz="1200" kern="0" dirty="0" err="1">
                <a:solidFill>
                  <a:srgbClr val="FFFFFF"/>
                </a:solidFill>
                <a:latin typeface="Segoe UI Light"/>
              </a:rPr>
              <a:t>OpenLogic</a:t>
            </a:r>
            <a:r>
              <a:rPr lang="es-US" sz="1200" kern="0" dirty="0">
                <a:solidFill>
                  <a:srgbClr val="FFFFFF"/>
                </a:solidFill>
                <a:latin typeface="Segoe UI Light"/>
              </a:rPr>
              <a:t> </a:t>
            </a:r>
            <a:r>
              <a:rPr lang="es-US" sz="1200" kern="0" dirty="0" err="1">
                <a:solidFill>
                  <a:srgbClr val="FFFFFF"/>
                </a:solidFill>
                <a:latin typeface="Segoe UI Light"/>
              </a:rPr>
              <a:t>CentOS-based</a:t>
            </a:r>
            <a:endParaRPr lang="es-US" sz="1200" kern="0" dirty="0">
              <a:solidFill>
                <a:srgbClr val="FFFFFF"/>
              </a:solidFill>
              <a:latin typeface="Segoe UI Light"/>
            </a:endParaRPr>
          </a:p>
          <a:p>
            <a:pPr algn="ctr" defTabSz="913654"/>
            <a:r>
              <a:rPr lang="es-US" sz="1200" kern="0" dirty="0">
                <a:solidFill>
                  <a:srgbClr val="FFFFFF"/>
                </a:solidFill>
                <a:latin typeface="Segoe UI Light"/>
              </a:rPr>
              <a:t>Oracle Linux, </a:t>
            </a:r>
            <a:r>
              <a:rPr lang="es-US" sz="1200" kern="0" dirty="0" err="1">
                <a:solidFill>
                  <a:srgbClr val="FFFFFF"/>
                </a:solidFill>
                <a:latin typeface="Segoe UI Light"/>
              </a:rPr>
              <a:t>CoreOS</a:t>
            </a:r>
            <a:endParaRPr lang="en-US" sz="1200" kern="0" dirty="0" err="1">
              <a:solidFill>
                <a:srgbClr val="FFFFFF"/>
              </a:solidFill>
              <a:latin typeface="Segoe UI Light"/>
            </a:endParaRPr>
          </a:p>
        </p:txBody>
      </p:sp>
      <p:pic>
        <p:nvPicPr>
          <p:cNvPr id="11" name="Picture 10"/>
          <p:cNvPicPr>
            <a:picLocks noChangeAspect="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15068" y="4980343"/>
            <a:ext cx="1674092" cy="781735"/>
          </a:xfrm>
          <a:prstGeom prst="rect">
            <a:avLst/>
          </a:prstGeom>
        </p:spPr>
      </p:pic>
      <p:pic>
        <p:nvPicPr>
          <p:cNvPr id="12" name="Picture 11"/>
          <p:cNvPicPr>
            <a:picLocks noChangeAspect="1"/>
          </p:cNvPicPr>
          <p:nvPr/>
        </p:nvPicPr>
        <p:blipFill>
          <a:blip r:embed="rId2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24309" y="5053090"/>
            <a:ext cx="714720" cy="702328"/>
          </a:xfrm>
          <a:prstGeom prst="rect">
            <a:avLst/>
          </a:prstGeom>
        </p:spPr>
      </p:pic>
      <p:pic>
        <p:nvPicPr>
          <p:cNvPr id="7" name="Picture 6"/>
          <p:cNvPicPr>
            <a:picLocks noChangeAspect="1"/>
          </p:cNvPicPr>
          <p:nvPr/>
        </p:nvPicPr>
        <p:blipFill>
          <a:blip r:embed="rId2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89767" y="5177679"/>
            <a:ext cx="593891" cy="465037"/>
          </a:xfrm>
          <a:prstGeom prst="rect">
            <a:avLst/>
          </a:prstGeom>
        </p:spPr>
      </p:pic>
      <p:pic>
        <p:nvPicPr>
          <p:cNvPr id="8" name="Picture 7"/>
          <p:cNvPicPr>
            <a:picLocks noChangeAspect="1"/>
          </p:cNvPicPr>
          <p:nvPr/>
        </p:nvPicPr>
        <p:blipFill>
          <a:blip r:embed="rId3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25146" y="1867624"/>
            <a:ext cx="1322684" cy="449245"/>
          </a:xfrm>
          <a:prstGeom prst="rect">
            <a:avLst/>
          </a:prstGeom>
        </p:spPr>
      </p:pic>
      <p:pic>
        <p:nvPicPr>
          <p:cNvPr id="15" name="Picture 14"/>
          <p:cNvPicPr>
            <a:picLocks noChangeAspect="1"/>
          </p:cNvPicPr>
          <p:nvPr/>
        </p:nvPicPr>
        <p:blipFill>
          <a:blip r:embed="rId3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38365" y="1876419"/>
            <a:ext cx="1912027" cy="396378"/>
          </a:xfrm>
          <a:prstGeom prst="rect">
            <a:avLst/>
          </a:prstGeom>
        </p:spPr>
      </p:pic>
      <p:pic>
        <p:nvPicPr>
          <p:cNvPr id="141" name="Picture 140"/>
          <p:cNvPicPr>
            <a:picLocks noChangeAspect="1"/>
          </p:cNvPicPr>
          <p:nvPr/>
        </p:nvPicPr>
        <p:blipFill>
          <a:blip r:embed="rId32">
            <a:clrChange>
              <a:clrFrom>
                <a:srgbClr val="F9F9F9"/>
              </a:clrFrom>
              <a:clrTo>
                <a:srgbClr val="F9F9F9">
                  <a:alpha val="0"/>
                </a:srgbClr>
              </a:clrTo>
            </a:clrChange>
            <a:biLevel thresh="75000"/>
          </a:blip>
          <a:stretch>
            <a:fillRect/>
          </a:stretch>
        </p:blipFill>
        <p:spPr>
          <a:xfrm>
            <a:off x="7395896" y="4316544"/>
            <a:ext cx="1024712" cy="500711"/>
          </a:xfrm>
          <a:prstGeom prst="rect">
            <a:avLst/>
          </a:prstGeom>
        </p:spPr>
      </p:pic>
      <p:pic>
        <p:nvPicPr>
          <p:cNvPr id="142" name="Picture 141"/>
          <p:cNvPicPr>
            <a:picLocks noChangeAspect="1"/>
          </p:cNvPicPr>
          <p:nvPr/>
        </p:nvPicPr>
        <p:blipFill>
          <a:blip r:embed="rId33">
            <a:clrChange>
              <a:clrFrom>
                <a:srgbClr val="F9F9F9"/>
              </a:clrFrom>
              <a:clrTo>
                <a:srgbClr val="F9F9F9">
                  <a:alpha val="0"/>
                </a:srgbClr>
              </a:clrTo>
            </a:clrChange>
            <a:biLevel thresh="75000"/>
          </a:blip>
          <a:stretch>
            <a:fillRect/>
          </a:stretch>
        </p:blipFill>
        <p:spPr>
          <a:xfrm>
            <a:off x="8689129" y="4369923"/>
            <a:ext cx="1390682" cy="427173"/>
          </a:xfrm>
          <a:prstGeom prst="rect">
            <a:avLst/>
          </a:prstGeom>
        </p:spPr>
      </p:pic>
      <p:pic>
        <p:nvPicPr>
          <p:cNvPr id="143" name="Picture 142"/>
          <p:cNvPicPr>
            <a:picLocks noChangeAspect="1"/>
          </p:cNvPicPr>
          <p:nvPr/>
        </p:nvPicPr>
        <p:blipFill>
          <a:blip r:embed="rId34">
            <a:clrChange>
              <a:clrFrom>
                <a:srgbClr val="FFFFFF"/>
              </a:clrFrom>
              <a:clrTo>
                <a:srgbClr val="FFFFFF">
                  <a:alpha val="0"/>
                </a:srgbClr>
              </a:clrTo>
            </a:clrChange>
            <a:biLevel thresh="75000"/>
          </a:blip>
          <a:stretch>
            <a:fillRect/>
          </a:stretch>
        </p:blipFill>
        <p:spPr>
          <a:xfrm>
            <a:off x="6654527" y="5840098"/>
            <a:ext cx="1965381" cy="435025"/>
          </a:xfrm>
          <a:prstGeom prst="rect">
            <a:avLst/>
          </a:prstGeom>
        </p:spPr>
      </p:pic>
      <p:sp>
        <p:nvSpPr>
          <p:cNvPr id="144" name="TextBox 143"/>
          <p:cNvSpPr txBox="1"/>
          <p:nvPr/>
        </p:nvSpPr>
        <p:spPr>
          <a:xfrm>
            <a:off x="6556419" y="3077113"/>
            <a:ext cx="4444678" cy="449986"/>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Dozens</a:t>
            </a:r>
            <a:r>
              <a:rPr lang="es-US" sz="1176" kern="0" dirty="0">
                <a:gradFill>
                  <a:gsLst>
                    <a:gs pos="2917">
                      <a:srgbClr val="505050"/>
                    </a:gs>
                    <a:gs pos="30000">
                      <a:srgbClr val="505050"/>
                    </a:gs>
                  </a:gsLst>
                  <a:lin ang="5400000" scaled="0"/>
                </a:gradFill>
                <a:latin typeface="Segoe UI Light"/>
              </a:rPr>
              <a:t> of .NET &amp; PHP CMS and Web </a:t>
            </a:r>
            <a:r>
              <a:rPr lang="es-US" sz="1176" kern="0" dirty="0" err="1">
                <a:gradFill>
                  <a:gsLst>
                    <a:gs pos="2917">
                      <a:srgbClr val="505050"/>
                    </a:gs>
                    <a:gs pos="30000">
                      <a:srgbClr val="505050"/>
                    </a:gs>
                  </a:gsLst>
                  <a:lin ang="5400000" scaled="0"/>
                </a:gradFill>
                <a:latin typeface="Segoe UI Light"/>
              </a:rPr>
              <a:t>applications</a:t>
            </a:r>
            <a:endParaRPr lang="en-US" sz="1176" kern="0" dirty="0" err="1">
              <a:gradFill>
                <a:gsLst>
                  <a:gs pos="2917">
                    <a:srgbClr val="505050"/>
                  </a:gs>
                  <a:gs pos="30000">
                    <a:srgbClr val="505050"/>
                  </a:gs>
                </a:gsLst>
                <a:lin ang="5400000" scaled="0"/>
              </a:gradFill>
              <a:latin typeface="Segoe UI Light"/>
            </a:endParaRPr>
          </a:p>
        </p:txBody>
      </p:sp>
      <p:pic>
        <p:nvPicPr>
          <p:cNvPr id="145" name="Picture 144"/>
          <p:cNvPicPr>
            <a:picLocks noChangeAspect="1"/>
          </p:cNvPicPr>
          <p:nvPr/>
        </p:nvPicPr>
        <p:blipFill>
          <a:blip r:embed="rId35">
            <a:clrChange>
              <a:clrFrom>
                <a:srgbClr val="F9F9F9"/>
              </a:clrFrom>
              <a:clrTo>
                <a:srgbClr val="F9F9F9">
                  <a:alpha val="0"/>
                </a:srgbClr>
              </a:clrTo>
            </a:clrChange>
            <a:biLevel thresh="75000"/>
          </a:blip>
          <a:stretch>
            <a:fillRect/>
          </a:stretch>
        </p:blipFill>
        <p:spPr>
          <a:xfrm>
            <a:off x="8864251" y="5826360"/>
            <a:ext cx="1196755" cy="440406"/>
          </a:xfrm>
          <a:prstGeom prst="rect">
            <a:avLst/>
          </a:prstGeom>
        </p:spPr>
      </p:pic>
      <p:sp>
        <p:nvSpPr>
          <p:cNvPr id="146" name="TextBox 145"/>
          <p:cNvSpPr txBox="1"/>
          <p:nvPr/>
        </p:nvSpPr>
        <p:spPr>
          <a:xfrm>
            <a:off x="8846656" y="2016493"/>
            <a:ext cx="2196313" cy="446718"/>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Bring</a:t>
            </a:r>
            <a:r>
              <a:rPr lang="es-US" sz="1176" kern="0" dirty="0">
                <a:gradFill>
                  <a:gsLst>
                    <a:gs pos="2917">
                      <a:srgbClr val="505050"/>
                    </a:gs>
                    <a:gs pos="30000">
                      <a:srgbClr val="505050"/>
                    </a:gs>
                  </a:gsLst>
                  <a:lin ang="5400000" scaled="0"/>
                </a:gradFill>
                <a:latin typeface="Segoe UI Light"/>
              </a:rPr>
              <a:t> </a:t>
            </a:r>
            <a:r>
              <a:rPr lang="es-US" sz="1176" kern="0" dirty="0" err="1">
                <a:gradFill>
                  <a:gsLst>
                    <a:gs pos="2917">
                      <a:srgbClr val="505050"/>
                    </a:gs>
                    <a:gs pos="30000">
                      <a:srgbClr val="505050"/>
                    </a:gs>
                  </a:gsLst>
                  <a:lin ang="5400000" scaled="0"/>
                </a:gradFill>
                <a:latin typeface="Segoe UI Light"/>
              </a:rPr>
              <a:t>your</a:t>
            </a:r>
            <a:r>
              <a:rPr lang="es-US" sz="1176" kern="0" dirty="0">
                <a:gradFill>
                  <a:gsLst>
                    <a:gs pos="2917">
                      <a:srgbClr val="505050"/>
                    </a:gs>
                    <a:gs pos="30000">
                      <a:srgbClr val="505050"/>
                    </a:gs>
                  </a:gsLst>
                  <a:lin ang="5400000" scaled="0"/>
                </a:gradFill>
                <a:latin typeface="Segoe UI Light"/>
              </a:rPr>
              <a:t> </a:t>
            </a:r>
            <a:r>
              <a:rPr lang="es-US" sz="1176" kern="0" dirty="0" err="1">
                <a:gradFill>
                  <a:gsLst>
                    <a:gs pos="2917">
                      <a:srgbClr val="505050"/>
                    </a:gs>
                    <a:gs pos="30000">
                      <a:srgbClr val="505050"/>
                    </a:gs>
                  </a:gsLst>
                  <a:lin ang="5400000" scaled="0"/>
                </a:gradFill>
                <a:latin typeface="Segoe UI Light"/>
              </a:rPr>
              <a:t>own</a:t>
            </a:r>
            <a:endParaRPr lang="en-US" sz="1176" kern="0" dirty="0" err="1">
              <a:gradFill>
                <a:gsLst>
                  <a:gs pos="2917">
                    <a:srgbClr val="505050"/>
                  </a:gs>
                  <a:gs pos="30000">
                    <a:srgbClr val="505050"/>
                  </a:gs>
                </a:gsLst>
                <a:lin ang="5400000" scaled="0"/>
              </a:gradFill>
              <a:latin typeface="Segoe UI Light"/>
            </a:endParaRPr>
          </a:p>
        </p:txBody>
      </p:sp>
      <p:sp>
        <p:nvSpPr>
          <p:cNvPr id="147" name="TextBox 146"/>
          <p:cNvSpPr txBox="1"/>
          <p:nvPr/>
        </p:nvSpPr>
        <p:spPr>
          <a:xfrm>
            <a:off x="7046729" y="3846937"/>
            <a:ext cx="3603114" cy="449986"/>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Via</a:t>
            </a:r>
            <a:r>
              <a:rPr lang="es-US" sz="1176" kern="0" dirty="0">
                <a:gradFill>
                  <a:gsLst>
                    <a:gs pos="2917">
                      <a:srgbClr val="505050"/>
                    </a:gs>
                    <a:gs pos="30000">
                      <a:srgbClr val="505050"/>
                    </a:gs>
                  </a:gsLst>
                  <a:lin ang="5400000" scaled="0"/>
                </a:gradFill>
                <a:latin typeface="Segoe UI Light"/>
              </a:rPr>
              <a:t> </a:t>
            </a:r>
            <a:r>
              <a:rPr lang="es-US" sz="1176" kern="0" dirty="0" err="1">
                <a:gradFill>
                  <a:gsLst>
                    <a:gs pos="2917">
                      <a:srgbClr val="505050"/>
                    </a:gs>
                    <a:gs pos="30000">
                      <a:srgbClr val="505050"/>
                    </a:gs>
                  </a:gsLst>
                  <a:lin ang="5400000" scaled="0"/>
                </a:gradFill>
                <a:latin typeface="Segoe UI Light"/>
              </a:rPr>
              <a:t>HTMl</a:t>
            </a:r>
            <a:r>
              <a:rPr lang="es-US" sz="1176" kern="0" dirty="0">
                <a:gradFill>
                  <a:gsLst>
                    <a:gs pos="2917">
                      <a:srgbClr val="505050"/>
                    </a:gs>
                    <a:gs pos="30000">
                      <a:srgbClr val="505050"/>
                    </a:gs>
                  </a:gsLst>
                  <a:lin ang="5400000" scaled="0"/>
                </a:gradFill>
                <a:latin typeface="Segoe UI Light"/>
              </a:rPr>
              <a:t>/JS, </a:t>
            </a:r>
            <a:r>
              <a:rPr lang="es-US" sz="1176" kern="0" dirty="0" err="1">
                <a:gradFill>
                  <a:gsLst>
                    <a:gs pos="2917">
                      <a:srgbClr val="505050"/>
                    </a:gs>
                    <a:gs pos="30000">
                      <a:srgbClr val="505050"/>
                    </a:gs>
                  </a:gsLst>
                  <a:lin ang="5400000" scaled="0"/>
                </a:gradFill>
                <a:latin typeface="Segoe UI Light"/>
              </a:rPr>
              <a:t>cross-platform</a:t>
            </a:r>
            <a:r>
              <a:rPr lang="es-US" sz="1176" kern="0" dirty="0">
                <a:gradFill>
                  <a:gsLst>
                    <a:gs pos="2917">
                      <a:srgbClr val="505050"/>
                    </a:gs>
                    <a:gs pos="30000">
                      <a:srgbClr val="505050"/>
                    </a:gs>
                  </a:gsLst>
                  <a:lin ang="5400000" scaled="0"/>
                </a:gradFill>
                <a:latin typeface="Segoe UI Light"/>
              </a:rPr>
              <a:t> and </a:t>
            </a:r>
            <a:r>
              <a:rPr lang="es-US" sz="1176" kern="0" dirty="0" err="1">
                <a:gradFill>
                  <a:gsLst>
                    <a:gs pos="2917">
                      <a:srgbClr val="505050"/>
                    </a:gs>
                    <a:gs pos="30000">
                      <a:srgbClr val="505050"/>
                    </a:gs>
                  </a:gsLst>
                  <a:lin ang="5400000" scaled="0"/>
                </a:gradFill>
                <a:latin typeface="Segoe UI Light"/>
              </a:rPr>
              <a:t>native</a:t>
            </a:r>
            <a:endParaRPr lang="en-US" sz="1176" kern="0" dirty="0" err="1">
              <a:gradFill>
                <a:gsLst>
                  <a:gs pos="2917">
                    <a:srgbClr val="505050"/>
                  </a:gs>
                  <a:gs pos="30000">
                    <a:srgbClr val="505050"/>
                  </a:gs>
                </a:gsLst>
                <a:lin ang="5400000" scaled="0"/>
              </a:gradFill>
              <a:latin typeface="Segoe UI Light"/>
            </a:endParaRPr>
          </a:p>
        </p:txBody>
      </p:sp>
      <p:pic>
        <p:nvPicPr>
          <p:cNvPr id="148" name="Picture 147"/>
          <p:cNvPicPr>
            <a:picLocks noChangeAspect="1"/>
          </p:cNvPicPr>
          <p:nvPr/>
        </p:nvPicPr>
        <p:blipFill>
          <a:blip r:embed="rId36" cstate="print">
            <a:biLevel thresh="75000"/>
            <a:extLst>
              <a:ext uri="{28A0092B-C50C-407E-A947-70E740481C1C}">
                <a14:useLocalDpi xmlns:a14="http://schemas.microsoft.com/office/drawing/2010/main" val="0"/>
              </a:ext>
            </a:extLst>
          </a:blip>
          <a:stretch>
            <a:fillRect/>
          </a:stretch>
        </p:blipFill>
        <p:spPr>
          <a:xfrm>
            <a:off x="8847835" y="3537125"/>
            <a:ext cx="1558987" cy="463983"/>
          </a:xfrm>
          <a:prstGeom prst="rect">
            <a:avLst/>
          </a:prstGeom>
        </p:spPr>
      </p:pic>
      <p:pic>
        <p:nvPicPr>
          <p:cNvPr id="149" name="Picture 148"/>
          <p:cNvPicPr>
            <a:picLocks noChangeAspect="1"/>
          </p:cNvPicPr>
          <p:nvPr/>
        </p:nvPicPr>
        <p:blipFill>
          <a:blip r:embed="rId37" cstate="print">
            <a:biLevel thresh="75000"/>
            <a:extLst>
              <a:ext uri="{28A0092B-C50C-407E-A947-70E740481C1C}">
                <a14:useLocalDpi xmlns:a14="http://schemas.microsoft.com/office/drawing/2010/main" val="0"/>
              </a:ext>
            </a:extLst>
          </a:blip>
          <a:stretch>
            <a:fillRect/>
          </a:stretch>
        </p:blipFill>
        <p:spPr>
          <a:xfrm>
            <a:off x="7209738" y="3574782"/>
            <a:ext cx="1410400" cy="381615"/>
          </a:xfrm>
          <a:prstGeom prst="rect">
            <a:avLst/>
          </a:prstGeom>
        </p:spPr>
      </p:pic>
      <p:pic>
        <p:nvPicPr>
          <p:cNvPr id="150" name="Picture 149"/>
          <p:cNvPicPr>
            <a:picLocks noChangeAspect="1"/>
          </p:cNvPicPr>
          <p:nvPr/>
        </p:nvPicPr>
        <p:blipFill>
          <a:blip r:embed="rId38">
            <a:clrChange>
              <a:clrFrom>
                <a:srgbClr val="FFFFFF"/>
              </a:clrFrom>
              <a:clrTo>
                <a:srgbClr val="FFFFFF">
                  <a:alpha val="0"/>
                </a:srgbClr>
              </a:clrTo>
            </a:clrChange>
            <a:biLevel thresh="75000"/>
          </a:blip>
          <a:stretch>
            <a:fillRect/>
          </a:stretch>
        </p:blipFill>
        <p:spPr>
          <a:xfrm>
            <a:off x="6526597" y="4236892"/>
            <a:ext cx="1303817" cy="340770"/>
          </a:xfrm>
          <a:prstGeom prst="rect">
            <a:avLst/>
          </a:prstGeom>
        </p:spPr>
      </p:pic>
      <p:pic>
        <p:nvPicPr>
          <p:cNvPr id="151" name="Picture 150"/>
          <p:cNvPicPr>
            <a:picLocks noChangeAspect="1"/>
          </p:cNvPicPr>
          <p:nvPr/>
        </p:nvPicPr>
        <p:blipFill rotWithShape="1">
          <a:blip r:embed="rId39" cstate="print">
            <a:extLst>
              <a:ext uri="{BEBA8EAE-BF5A-486C-A8C5-ECC9F3942E4B}">
                <a14:imgProps xmlns:a14="http://schemas.microsoft.com/office/drawing/2010/main">
                  <a14:imgLayer r:embed="rId40">
                    <a14:imgEffect>
                      <a14:saturation sat="0"/>
                    </a14:imgEffect>
                  </a14:imgLayer>
                </a14:imgProps>
              </a:ext>
              <a:ext uri="{28A0092B-C50C-407E-A947-70E740481C1C}">
                <a14:useLocalDpi xmlns:a14="http://schemas.microsoft.com/office/drawing/2010/main" val="0"/>
              </a:ext>
            </a:extLst>
          </a:blip>
          <a:srcRect l="14785" b="1591"/>
          <a:stretch/>
        </p:blipFill>
        <p:spPr>
          <a:xfrm>
            <a:off x="7063351" y="2924504"/>
            <a:ext cx="3357036" cy="417861"/>
          </a:xfrm>
          <a:prstGeom prst="rect">
            <a:avLst/>
          </a:prstGeom>
        </p:spPr>
      </p:pic>
      <p:pic>
        <p:nvPicPr>
          <p:cNvPr id="152" name="Picture 151"/>
          <p:cNvPicPr>
            <a:picLocks noChangeAspect="1"/>
          </p:cNvPicPr>
          <p:nvPr/>
        </p:nvPicPr>
        <p:blipFill>
          <a:blip r:embed="rId41" cstate="print">
            <a:grayscl/>
            <a:extLst>
              <a:ext uri="{28A0092B-C50C-407E-A947-70E740481C1C}">
                <a14:useLocalDpi xmlns:a14="http://schemas.microsoft.com/office/drawing/2010/main" val="0"/>
              </a:ext>
            </a:extLst>
          </a:blip>
          <a:stretch>
            <a:fillRect/>
          </a:stretch>
        </p:blipFill>
        <p:spPr>
          <a:xfrm>
            <a:off x="7046730" y="2011546"/>
            <a:ext cx="430013" cy="493606"/>
          </a:xfrm>
          <a:prstGeom prst="rect">
            <a:avLst/>
          </a:prstGeom>
        </p:spPr>
      </p:pic>
      <p:pic>
        <p:nvPicPr>
          <p:cNvPr id="153" name="Picture 15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387069" y="5014706"/>
            <a:ext cx="763875" cy="603934"/>
          </a:xfrm>
          <a:prstGeom prst="rect">
            <a:avLst/>
          </a:prstGeom>
        </p:spPr>
      </p:pic>
      <p:pic>
        <p:nvPicPr>
          <p:cNvPr id="154" name="Picture 153"/>
          <p:cNvPicPr>
            <a:picLocks noChangeAspect="1"/>
          </p:cNvPicPr>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68769" y="5031498"/>
            <a:ext cx="973534" cy="609433"/>
          </a:xfrm>
          <a:prstGeom prst="rect">
            <a:avLst/>
          </a:prstGeom>
        </p:spPr>
      </p:pic>
      <p:sp>
        <p:nvSpPr>
          <p:cNvPr id="155" name="TextBox 154"/>
          <p:cNvSpPr txBox="1"/>
          <p:nvPr/>
        </p:nvSpPr>
        <p:spPr>
          <a:xfrm>
            <a:off x="9995343" y="5821371"/>
            <a:ext cx="1237332" cy="685047"/>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Bring</a:t>
            </a:r>
            <a:endParaRPr lang="es-US" sz="1176" kern="0" dirty="0">
              <a:gradFill>
                <a:gsLst>
                  <a:gs pos="2917">
                    <a:srgbClr val="505050"/>
                  </a:gs>
                  <a:gs pos="30000">
                    <a:srgbClr val="505050"/>
                  </a:gs>
                </a:gsLst>
                <a:lin ang="5400000" scaled="0"/>
              </a:gradFill>
              <a:latin typeface="Segoe UI Light"/>
            </a:endParaRPr>
          </a:p>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your</a:t>
            </a:r>
            <a:r>
              <a:rPr lang="es-US" sz="1176" kern="0" dirty="0">
                <a:gradFill>
                  <a:gsLst>
                    <a:gs pos="2917">
                      <a:srgbClr val="505050"/>
                    </a:gs>
                    <a:gs pos="30000">
                      <a:srgbClr val="505050"/>
                    </a:gs>
                  </a:gsLst>
                  <a:lin ang="5400000" scaled="0"/>
                </a:gradFill>
                <a:latin typeface="Segoe UI Light"/>
              </a:rPr>
              <a:t> </a:t>
            </a:r>
            <a:r>
              <a:rPr lang="es-US" sz="1176" kern="0" dirty="0" err="1">
                <a:gradFill>
                  <a:gsLst>
                    <a:gs pos="2917">
                      <a:srgbClr val="505050"/>
                    </a:gs>
                    <a:gs pos="30000">
                      <a:srgbClr val="505050"/>
                    </a:gs>
                  </a:gsLst>
                  <a:lin ang="5400000" scaled="0"/>
                </a:gradFill>
                <a:latin typeface="Segoe UI Light"/>
              </a:rPr>
              <a:t>own</a:t>
            </a:r>
            <a:endParaRPr lang="en-US" sz="1176" kern="0" dirty="0" err="1">
              <a:gradFill>
                <a:gsLst>
                  <a:gs pos="2917">
                    <a:srgbClr val="505050"/>
                  </a:gs>
                  <a:gs pos="30000">
                    <a:srgbClr val="505050"/>
                  </a:gs>
                </a:gsLst>
                <a:lin ang="5400000" scaled="0"/>
              </a:gradFill>
              <a:latin typeface="Segoe UI Light"/>
            </a:endParaRPr>
          </a:p>
        </p:txBody>
      </p:sp>
      <p:sp>
        <p:nvSpPr>
          <p:cNvPr id="156" name="TextBox 155"/>
          <p:cNvSpPr txBox="1"/>
          <p:nvPr/>
        </p:nvSpPr>
        <p:spPr>
          <a:xfrm>
            <a:off x="9554010" y="4948661"/>
            <a:ext cx="1237332" cy="685047"/>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libcloud</a:t>
            </a:r>
            <a:endParaRPr lang="es-US" sz="1176" kern="0" dirty="0">
              <a:gradFill>
                <a:gsLst>
                  <a:gs pos="2917">
                    <a:srgbClr val="505050"/>
                  </a:gs>
                  <a:gs pos="30000">
                    <a:srgbClr val="505050"/>
                  </a:gs>
                </a:gsLst>
                <a:lin ang="5400000" scaled="0"/>
              </a:gradFill>
              <a:latin typeface="Segoe UI Light"/>
            </a:endParaRPr>
          </a:p>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jclouds</a:t>
            </a:r>
            <a:endParaRPr lang="en-US" sz="1176" kern="0" dirty="0" err="1">
              <a:gradFill>
                <a:gsLst>
                  <a:gs pos="2917">
                    <a:srgbClr val="505050"/>
                  </a:gs>
                  <a:gs pos="30000">
                    <a:srgbClr val="505050"/>
                  </a:gs>
                </a:gsLst>
                <a:lin ang="5400000" scaled="0"/>
              </a:gradFill>
              <a:latin typeface="Segoe UI Light"/>
            </a:endParaRPr>
          </a:p>
        </p:txBody>
      </p:sp>
      <p:sp>
        <p:nvSpPr>
          <p:cNvPr id="157" name="TextBox 156"/>
          <p:cNvSpPr txBox="1"/>
          <p:nvPr/>
        </p:nvSpPr>
        <p:spPr>
          <a:xfrm>
            <a:off x="9998732" y="4284511"/>
            <a:ext cx="1237332" cy="685047"/>
          </a:xfrm>
          <a:prstGeom prst="rect">
            <a:avLst/>
          </a:prstGeom>
          <a:noFill/>
        </p:spPr>
        <p:txBody>
          <a:bodyPr wrap="square" lIns="175666" tIns="140532" rIns="175666" bIns="140532" rtlCol="0">
            <a:spAutoFit/>
          </a:bodyPr>
          <a:lstStyle/>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DocDB</a:t>
            </a:r>
            <a:endParaRPr lang="es-US" sz="1176" kern="0" dirty="0">
              <a:gradFill>
                <a:gsLst>
                  <a:gs pos="2917">
                    <a:srgbClr val="505050"/>
                  </a:gs>
                  <a:gs pos="30000">
                    <a:srgbClr val="505050"/>
                  </a:gs>
                </a:gsLst>
                <a:lin ang="5400000" scaled="0"/>
              </a:gradFill>
              <a:latin typeface="Segoe UI Light"/>
            </a:endParaRPr>
          </a:p>
          <a:p>
            <a:pPr algn="ctr" defTabSz="895828">
              <a:lnSpc>
                <a:spcPct val="90000"/>
              </a:lnSpc>
              <a:spcAft>
                <a:spcPts val="576"/>
              </a:spcAft>
            </a:pPr>
            <a:r>
              <a:rPr lang="es-US" sz="1176" kern="0" dirty="0" err="1">
                <a:gradFill>
                  <a:gsLst>
                    <a:gs pos="2917">
                      <a:srgbClr val="505050"/>
                    </a:gs>
                    <a:gs pos="30000">
                      <a:srgbClr val="505050"/>
                    </a:gs>
                  </a:gsLst>
                  <a:lin ang="5400000" scaled="0"/>
                </a:gradFill>
                <a:latin typeface="Segoe UI Light"/>
              </a:rPr>
              <a:t>DataStax</a:t>
            </a:r>
            <a:endParaRPr lang="en-US" sz="1176" kern="0" dirty="0" err="1">
              <a:gradFill>
                <a:gsLst>
                  <a:gs pos="2917">
                    <a:srgbClr val="505050"/>
                  </a:gs>
                  <a:gs pos="30000">
                    <a:srgbClr val="505050"/>
                  </a:gs>
                </a:gsLst>
                <a:lin ang="5400000" scaled="0"/>
              </a:gradFill>
              <a:latin typeface="Segoe UI Light"/>
            </a:endParaRPr>
          </a:p>
        </p:txBody>
      </p:sp>
      <p:pic>
        <p:nvPicPr>
          <p:cNvPr id="158" name="Picture 157"/>
          <p:cNvPicPr>
            <a:picLocks noChangeAspect="1"/>
          </p:cNvPicPr>
          <p:nvPr/>
        </p:nvPicPr>
        <p:blipFill>
          <a:blip r:embed="rId44" cstate="print">
            <a:grayscl/>
            <a:extLst>
              <a:ext uri="{28A0092B-C50C-407E-A947-70E740481C1C}">
                <a14:useLocalDpi xmlns:a14="http://schemas.microsoft.com/office/drawing/2010/main" val="0"/>
              </a:ext>
            </a:extLst>
          </a:blip>
          <a:stretch>
            <a:fillRect/>
          </a:stretch>
        </p:blipFill>
        <p:spPr>
          <a:xfrm>
            <a:off x="7758757" y="2020130"/>
            <a:ext cx="1406563" cy="452361"/>
          </a:xfrm>
          <a:prstGeom prst="rect">
            <a:avLst/>
          </a:prstGeom>
        </p:spPr>
      </p:pic>
    </p:spTree>
    <p:extLst>
      <p:ext uri="{BB962C8B-B14F-4D97-AF65-F5344CB8AC3E}">
        <p14:creationId xmlns:p14="http://schemas.microsoft.com/office/powerpoint/2010/main" val="27967131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ea typeface="Segoe UI" pitchFamily="34" charset="0"/>
                  <a:cs typeface="Segoe UI" pitchFamily="34" charset="0"/>
                </a:rPr>
                <a:t>IoT</a:t>
              </a:r>
              <a:endParaRPr lang="en-US" sz="1176"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 and 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rgbClr val="FFFFFF"/>
                </a:solidFill>
                <a:ea typeface="Segoe UI" pitchFamily="34" charset="0"/>
                <a:cs typeface="Segoe UI" pitchFamily="34" charset="0"/>
              </a:rPr>
              <a:t>Hybrid</a:t>
            </a:r>
          </a:p>
          <a:p>
            <a:pPr algn="ctr" defTabSz="895923" fontAlgn="base">
              <a:lnSpc>
                <a:spcPct val="90000"/>
              </a:lnSpc>
            </a:pPr>
            <a:r>
              <a:rPr lang="en-US" sz="1176" b="1" kern="0" dirty="0">
                <a:solidFill>
                  <a:srgbClr val="FFFFFF"/>
                </a:solidFill>
                <a:ea typeface="Segoe UI" pitchFamily="34" charset="0"/>
                <a:cs typeface="Segoe UI" pitchFamily="34" charset="0"/>
              </a:rPr>
              <a:t>Operations</a:t>
            </a:r>
            <a:endParaRPr lang="en-US" sz="1274" b="1" kern="0" dirty="0">
              <a:solidFill>
                <a:srgbClr val="FFFFFF"/>
              </a:solidFill>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4107412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86" name="Rectangle 85"/>
            <p:cNvSpPr/>
            <p:nvPr/>
          </p:nvSpPr>
          <p:spPr>
            <a:xfrm>
              <a:off x="9204619" y="2421304"/>
              <a:ext cx="736862"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4506" y="1755687"/>
            <a:ext cx="2323554" cy="4235175"/>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HDInsight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5" name="Title 1"/>
          <p:cNvSpPr>
            <a:spLocks noGrp="1"/>
          </p:cNvSpPr>
          <p:nvPr>
            <p:ph type="title"/>
          </p:nvPr>
        </p:nvSpPr>
        <p:spPr>
          <a:prstGeom prst="rect">
            <a:avLst/>
          </a:prstGeom>
        </p:spPr>
        <p:txBody>
          <a:bodyPr/>
          <a:lstStyle/>
          <a:p>
            <a:r>
              <a:rPr lang="en-US" dirty="0"/>
              <a:t>Analytics and IoT</a:t>
            </a:r>
            <a:br>
              <a:rPr lang="en-US" dirty="0"/>
            </a:br>
            <a:r>
              <a:rPr lang="en-US" sz="3528" dirty="0"/>
              <a:t>Transform data into intelligent action</a:t>
            </a:r>
          </a:p>
        </p:txBody>
      </p:sp>
      <p:sp>
        <p:nvSpPr>
          <p:cNvPr id="20" name="Rectangle 19"/>
          <p:cNvSpPr/>
          <p:nvPr/>
        </p:nvSpPr>
        <p:spPr>
          <a:xfrm>
            <a:off x="380606" y="6078706"/>
            <a:ext cx="668324" cy="333489"/>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21" name="Rectangle 20"/>
          <p:cNvSpPr/>
          <p:nvPr/>
        </p:nvSpPr>
        <p:spPr>
          <a:xfrm>
            <a:off x="5123400" y="6078705"/>
            <a:ext cx="1407879"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176" kern="0"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896386"/>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ea typeface="MS PGothic" charset="0"/>
              </a:endParaRPr>
            </a:p>
          </p:txBody>
        </p:sp>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endParaRPr>
            </a:p>
          </p:txBody>
        </p:sp>
        <p:sp>
          <p:nvSpPr>
            <p:cNvPr id="80" name="Rectangle 79"/>
            <p:cNvSpPr/>
            <p:nvPr/>
          </p:nvSpPr>
          <p:spPr>
            <a:xfrm>
              <a:off x="2295424" y="4954772"/>
              <a:ext cx="689967" cy="46333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IoT Hub</a:t>
              </a:r>
              <a:endParaRPr lang="en-US" sz="1176" kern="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3" name="Rectangle 142"/>
          <p:cNvSpPr/>
          <p:nvPr/>
        </p:nvSpPr>
        <p:spPr>
          <a:xfrm>
            <a:off x="6701480" y="3512545"/>
            <a:ext cx="1608627" cy="452590"/>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236660" y="3520845"/>
            <a:ext cx="444706" cy="4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2855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8"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8" name="Picture 17"/>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bright="17000"/>
                    </a14:imgEffect>
                  </a14:imgLayer>
                </a14:imgProps>
              </a:ext>
              <a:ext uri="{28A0092B-C50C-407E-A947-70E740481C1C}">
                <a14:useLocalDpi xmlns:a14="http://schemas.microsoft.com/office/drawing/2010/main"/>
              </a:ext>
            </a:extLst>
          </a:blip>
          <a:srcRect l="19" t="15224" r="45"/>
          <a:stretch/>
        </p:blipFill>
        <p:spPr>
          <a:xfrm>
            <a:off x="0" y="-36945"/>
            <a:ext cx="12191999" cy="6894944"/>
          </a:xfrm>
          <a:prstGeom prst="rect">
            <a:avLst/>
          </a:prstGeom>
        </p:spPr>
      </p:pic>
      <p:grpSp>
        <p:nvGrpSpPr>
          <p:cNvPr id="15" name="Group 14"/>
          <p:cNvGrpSpPr/>
          <p:nvPr/>
        </p:nvGrpSpPr>
        <p:grpSpPr>
          <a:xfrm>
            <a:off x="6002626" y="112203"/>
            <a:ext cx="5982545" cy="3991711"/>
            <a:chOff x="6209455" y="1570889"/>
            <a:chExt cx="5982545" cy="3991711"/>
          </a:xfrm>
        </p:grpSpPr>
        <p:grpSp>
          <p:nvGrpSpPr>
            <p:cNvPr id="14" name="Group 13"/>
            <p:cNvGrpSpPr/>
            <p:nvPr/>
          </p:nvGrpSpPr>
          <p:grpSpPr>
            <a:xfrm>
              <a:off x="6237514" y="1570891"/>
              <a:ext cx="5954486" cy="3991709"/>
              <a:chOff x="6237514" y="1570891"/>
              <a:chExt cx="5954486" cy="3991709"/>
            </a:xfrm>
          </p:grpSpPr>
          <p:sp>
            <p:nvSpPr>
              <p:cNvPr id="7" name="Rectangle 6"/>
              <p:cNvSpPr/>
              <p:nvPr/>
            </p:nvSpPr>
            <p:spPr bwMode="auto">
              <a:xfrm>
                <a:off x="6237514" y="1570891"/>
                <a:ext cx="5954486" cy="3991709"/>
              </a:xfrm>
              <a:prstGeom prst="rect">
                <a:avLst/>
              </a:prstGeom>
              <a:solidFill>
                <a:srgbClr val="002050">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latin typeface="Segoe UI Light" panose="020B0502040204020203" pitchFamily="34" charset="0"/>
                  <a:cs typeface="Segoe UI Light" panose="020B0502040204020203" pitchFamily="34" charset="0"/>
                </a:endParaRPr>
              </a:p>
            </p:txBody>
          </p:sp>
          <p:sp>
            <p:nvSpPr>
              <p:cNvPr id="9" name="Subtitle 2"/>
              <p:cNvSpPr txBox="1">
                <a:spLocks/>
              </p:cNvSpPr>
              <p:nvPr/>
            </p:nvSpPr>
            <p:spPr>
              <a:xfrm>
                <a:off x="6417851" y="4521561"/>
                <a:ext cx="3446066" cy="878679"/>
              </a:xfrm>
              <a:prstGeom prst="rect">
                <a:avLst/>
              </a:prstGeom>
            </p:spPr>
            <p:txBody>
              <a:bodyPr lIns="263602" tIns="140589" rIns="175736" bIns="140589"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base">
                  <a:lnSpc>
                    <a:spcPct val="100000"/>
                  </a:lnSpc>
                  <a:spcBef>
                    <a:spcPts val="0"/>
                  </a:spcBef>
                  <a:spcAft>
                    <a:spcPct val="0"/>
                  </a:spcAft>
                </a:pPr>
                <a:r>
                  <a:rPr lang="en-US" sz="1345" b="1" dirty="0"/>
                  <a:t>DOUG WEBER</a:t>
                </a:r>
              </a:p>
              <a:p>
                <a:pPr fontAlgn="base">
                  <a:lnSpc>
                    <a:spcPct val="100000"/>
                  </a:lnSpc>
                  <a:spcBef>
                    <a:spcPts val="0"/>
                  </a:spcBef>
                  <a:spcAft>
                    <a:spcPct val="0"/>
                  </a:spcAft>
                </a:pPr>
                <a:r>
                  <a:rPr lang="en-US" sz="1345" dirty="0"/>
                  <a:t>BUSINESS MANAGER, </a:t>
                </a:r>
              </a:p>
              <a:p>
                <a:pPr fontAlgn="base">
                  <a:lnSpc>
                    <a:spcPct val="100000"/>
                  </a:lnSpc>
                  <a:spcBef>
                    <a:spcPts val="0"/>
                  </a:spcBef>
                  <a:spcAft>
                    <a:spcPct val="0"/>
                  </a:spcAft>
                </a:pPr>
                <a:r>
                  <a:rPr lang="en-US" sz="1345" dirty="0"/>
                  <a:t>REMOTE APPLICATION MONITORING</a:t>
                </a:r>
              </a:p>
              <a:p>
                <a:pPr fontAlgn="base">
                  <a:lnSpc>
                    <a:spcPct val="100000"/>
                  </a:lnSpc>
                  <a:spcBef>
                    <a:spcPts val="0"/>
                  </a:spcBef>
                  <a:spcAft>
                    <a:spcPct val="0"/>
                  </a:spcAft>
                </a:pPr>
                <a:r>
                  <a:rPr lang="en-US" sz="1345" dirty="0"/>
                  <a:t>ROCKWELL AUTOMATION</a:t>
                </a:r>
              </a:p>
            </p:txBody>
          </p:sp>
        </p:grpSp>
        <p:sp>
          <p:nvSpPr>
            <p:cNvPr id="8" name="Rectangle 7"/>
            <p:cNvSpPr/>
            <p:nvPr/>
          </p:nvSpPr>
          <p:spPr>
            <a:xfrm>
              <a:off x="6209455" y="1570889"/>
              <a:ext cx="5982545" cy="2610715"/>
            </a:xfrm>
            <a:prstGeom prst="rect">
              <a:avLst/>
            </a:prstGeom>
          </p:spPr>
          <p:txBody>
            <a:bodyPr wrap="square" lIns="175736" tIns="140589" rIns="175736" bIns="140589">
              <a:spAutoFit/>
            </a:bodyPr>
            <a:lstStyle/>
            <a:p>
              <a:pPr marL="112871" indent="-112871" defTabSz="896181" fontAlgn="base">
                <a:lnSpc>
                  <a:spcPct val="90000"/>
                </a:lnSpc>
                <a:spcBef>
                  <a:spcPts val="2353"/>
                </a:spcBef>
                <a:spcAft>
                  <a:spcPct val="0"/>
                </a:spcAft>
              </a:pPr>
              <a:r>
                <a:rPr lang="en-US" sz="2800" dirty="0">
                  <a:gradFill>
                    <a:gsLst>
                      <a:gs pos="67257">
                        <a:srgbClr val="FFFFFF"/>
                      </a:gs>
                      <a:gs pos="37000">
                        <a:srgbClr val="FFFFFF"/>
                      </a:gs>
                    </a:gsLst>
                    <a:lin ang="5400000" scaled="0"/>
                  </a:gradFill>
                  <a:latin typeface="Segoe UI Light"/>
                  <a:ea typeface="ＭＳ Ｐゴシック" charset="0"/>
                </a:rPr>
                <a:t>“The more data we have, the more we can learn and put together algorithms to predict problems. It’s about taking information to make systems even more efficient and productive.”</a:t>
              </a:r>
            </a:p>
          </p:txBody>
        </p:sp>
      </p:grpSp>
      <p:sp>
        <p:nvSpPr>
          <p:cNvPr id="11"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nvGraphicFramePr>
        <p:xfrm>
          <a:off x="10099222" y="3502214"/>
          <a:ext cx="1706563" cy="487363"/>
        </p:xfrm>
        <a:graphic>
          <a:graphicData uri="http://schemas.openxmlformats.org/presentationml/2006/ole">
            <mc:AlternateContent xmlns:mc="http://schemas.openxmlformats.org/markup-compatibility/2006">
              <mc:Choice xmlns:v="urn:schemas-microsoft-com:vml" Requires="v">
                <p:oleObj spid="_x0000_s2059" name="Bitmap Image" r:id="rId9" imgW="2809524" imgH="809738" progId="Paint.Picture">
                  <p:embed/>
                </p:oleObj>
              </mc:Choice>
              <mc:Fallback>
                <p:oleObj name="Bitmap Image" r:id="rId9" imgW="2809524" imgH="809738" progId="Paint.Picture">
                  <p:embed/>
                  <p:pic>
                    <p:nvPicPr>
                      <p:cNvPr id="12"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9222" y="3502214"/>
                        <a:ext cx="17065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12">
            <a:hlinkClick r:id="rId11"/>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946" y="5717226"/>
            <a:ext cx="1786563" cy="388484"/>
          </a:xfrm>
          <a:prstGeom prst="rect">
            <a:avLst/>
          </a:prstGeom>
        </p:spPr>
      </p:pic>
    </p:spTree>
    <p:extLst>
      <p:ext uri="{BB962C8B-B14F-4D97-AF65-F5344CB8AC3E}">
        <p14:creationId xmlns:p14="http://schemas.microsoft.com/office/powerpoint/2010/main" val="2402072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 Blu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Blue" id="{1872E138-3B58-49A7-9293-24EA7469C80D}" vid="{9C04831D-F667-45D7-AE7D-5A4E3E62A4BB}"/>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2D324964-60DA-4793-BD05-B898C867023B}"/>
    </a:ext>
  </a:extLst>
</a:theme>
</file>

<file path=ppt/theme/theme3.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6.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MS Blue</Template>
  <TotalTime>693</TotalTime>
  <Words>2187</Words>
  <Application>Microsoft Office PowerPoint</Application>
  <PresentationFormat>Widescreen</PresentationFormat>
  <Paragraphs>373</Paragraphs>
  <Slides>12</Slides>
  <Notes>9</Notes>
  <HiddenSlides>0</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2</vt:i4>
      </vt:variant>
      <vt:variant>
        <vt:lpstr>Slide Titles</vt:lpstr>
      </vt:variant>
      <vt:variant>
        <vt:i4>12</vt:i4>
      </vt:variant>
    </vt:vector>
  </HeadingPairs>
  <TitlesOfParts>
    <vt:vector size="37" baseType="lpstr">
      <vt:lpstr>Arial</vt:lpstr>
      <vt:lpstr>Arial Unicode MS</vt:lpstr>
      <vt:lpstr>Calibri</vt:lpstr>
      <vt:lpstr>Calibri Light</vt:lpstr>
      <vt:lpstr>Consolas</vt:lpstr>
      <vt:lpstr>Courier New</vt:lpstr>
      <vt:lpstr>ＭＳ Ｐゴシック</vt:lpstr>
      <vt:lpstr>ＭＳ Ｐゴシック</vt:lpstr>
      <vt:lpstr>Segoe Light</vt:lpstr>
      <vt:lpstr>Segoe UI</vt:lpstr>
      <vt:lpstr>Segoe UI Light</vt:lpstr>
      <vt:lpstr>Segoe UI Semibold</vt:lpstr>
      <vt:lpstr>Segoe UI Semilight</vt:lpstr>
      <vt:lpstr>Verdana</vt:lpstr>
      <vt:lpstr>Wingdings</vt:lpstr>
      <vt:lpstr>MS Blue</vt:lpstr>
      <vt:lpstr>COLOR TEMPLATE</vt:lpstr>
      <vt:lpstr>1_COLOR TEMPLATE</vt:lpstr>
      <vt:lpstr>WHITE TEMPLATE</vt:lpstr>
      <vt:lpstr>MGXFY15 GS Template - white layout</vt:lpstr>
      <vt:lpstr>1_Azure_2015</vt:lpstr>
      <vt:lpstr>1_WHITE TEMPLATE</vt:lpstr>
      <vt:lpstr>Office Theme</vt:lpstr>
      <vt:lpstr>think-cell Slide</vt:lpstr>
      <vt:lpstr>Bitmap Image</vt:lpstr>
      <vt:lpstr>Microsoft Azure Workshop</vt:lpstr>
      <vt:lpstr>Agenda</vt:lpstr>
      <vt:lpstr>Microsoft Azure </vt:lpstr>
      <vt:lpstr>Huge infrastructure scale is the enabler</vt:lpstr>
      <vt:lpstr>PowerPoint Presentation</vt:lpstr>
      <vt:lpstr>Azure is an Open Cloud</vt:lpstr>
      <vt:lpstr>PowerPoint Presentation</vt:lpstr>
      <vt:lpstr>Analytics and IoT Transform data into intelligent action</vt:lpstr>
      <vt:lpstr>PowerPoint Presentation</vt:lpstr>
      <vt:lpstr>PowerPoint Presentation</vt:lpstr>
      <vt:lpstr>PowerPoint Presentation</vt:lpstr>
      <vt:lpstr>Azure IoT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Oxford University Press</dc:title>
  <dc:creator>Peter Deeley</dc:creator>
  <cp:lastModifiedBy>David Gristwood</cp:lastModifiedBy>
  <cp:revision>38</cp:revision>
  <dcterms:created xsi:type="dcterms:W3CDTF">2015-11-20T13:35:19Z</dcterms:created>
  <dcterms:modified xsi:type="dcterms:W3CDTF">2016-01-12T17:20:33Z</dcterms:modified>
</cp:coreProperties>
</file>